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46" r:id="rId1"/>
  </p:sldMasterIdLst>
  <p:notesMasterIdLst>
    <p:notesMasterId r:id="rId27"/>
  </p:notesMasterIdLst>
  <p:sldIdLst>
    <p:sldId id="256" r:id="rId2"/>
    <p:sldId id="257" r:id="rId3"/>
    <p:sldId id="278" r:id="rId4"/>
    <p:sldId id="280" r:id="rId5"/>
    <p:sldId id="306" r:id="rId6"/>
    <p:sldId id="300" r:id="rId7"/>
    <p:sldId id="282" r:id="rId8"/>
    <p:sldId id="286" r:id="rId9"/>
    <p:sldId id="279" r:id="rId10"/>
    <p:sldId id="294" r:id="rId11"/>
    <p:sldId id="283" r:id="rId12"/>
    <p:sldId id="295" r:id="rId13"/>
    <p:sldId id="296" r:id="rId14"/>
    <p:sldId id="305" r:id="rId15"/>
    <p:sldId id="293" r:id="rId16"/>
    <p:sldId id="303" r:id="rId17"/>
    <p:sldId id="307" r:id="rId18"/>
    <p:sldId id="258" r:id="rId19"/>
    <p:sldId id="308" r:id="rId20"/>
    <p:sldId id="310" r:id="rId21"/>
    <p:sldId id="259" r:id="rId22"/>
    <p:sldId id="314" r:id="rId23"/>
    <p:sldId id="261" r:id="rId24"/>
    <p:sldId id="327" r:id="rId25"/>
    <p:sldId id="273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Kovacevic" initials="DK" lastIdx="1" clrIdx="0">
    <p:extLst>
      <p:ext uri="{19B8F6BF-5375-455C-9EA6-DF929625EA0E}">
        <p15:presenceInfo xmlns:p15="http://schemas.microsoft.com/office/powerpoint/2012/main" userId="S-1-5-21-3530176030-4113171763-13993460-33481" providerId="AD"/>
      </p:ext>
    </p:extLst>
  </p:cmAuthor>
  <p:cmAuthor id="2" name="Amra Becovic" initials="AB" lastIdx="1" clrIdx="1">
    <p:extLst>
      <p:ext uri="{19B8F6BF-5375-455C-9EA6-DF929625EA0E}">
        <p15:presenceInfo xmlns:p15="http://schemas.microsoft.com/office/powerpoint/2012/main" userId="S-1-5-21-3530176030-4113171763-13993460-367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E3E972-905B-405D-AFDE-35E595094EC9}" v="35" dt="2024-09-20T16:33:54.838"/>
    <p1510:client id="{30E772CE-7F36-499F-AF0D-E315263CA2BF}" v="77" dt="2024-09-20T00:02:17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35" autoAdjust="0"/>
    <p:restoredTop sz="86901" autoAdjust="0"/>
  </p:normalViewPr>
  <p:slideViewPr>
    <p:cSldViewPr>
      <p:cViewPr varScale="1">
        <p:scale>
          <a:sx n="99" d="100"/>
          <a:sy n="99" d="100"/>
        </p:scale>
        <p:origin x="24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7D322-C5E9-4E80-8E95-BBD9084A826C}" type="datetimeFigureOut">
              <a:rPr lang="en-GB" smtClean="0"/>
              <a:t>30/09/2025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5AF8E-935C-449B-8A32-9803478CD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388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just">
              <a:spcAft>
                <a:spcPts val="1000"/>
              </a:spcAft>
            </a:pPr>
            <a:r>
              <a:rPr lang="sr-Latn-RS" sz="1200" b="1" dirty="0">
                <a:latin typeface="Cambria" panose="02040503050406030204" pitchFamily="18" charset="0"/>
                <a:ea typeface="Cambria" panose="02040503050406030204" pitchFamily="18" charset="0"/>
              </a:rPr>
              <a:t>Under Thematic 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Priority 1: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National authorities/institutions overseeing employment policies and social welfare policies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Institutions and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responsible for providing social services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Local governments represented in the programme area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Local and regional development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/agencies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Civil society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(CSOs)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Youth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Educational and research institutions and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Professional associations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Social partners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Business support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, self-employment promotion institutions</a:t>
            </a:r>
            <a:endParaRPr lang="sr-Latn-R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just">
              <a:spcAft>
                <a:spcPts val="1000"/>
              </a:spcAft>
            </a:pPr>
            <a:r>
              <a:rPr lang="sr-Latn-RS" sz="1200" b="1" dirty="0">
                <a:latin typeface="Cambria" panose="02040503050406030204" pitchFamily="18" charset="0"/>
                <a:ea typeface="Cambria" panose="02040503050406030204" pitchFamily="18" charset="0"/>
              </a:rPr>
              <a:t>Under Thematic 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Priority 2: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Local governments represented in the programme area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National authorities and institutions overseeing tourism, environmental, cultural policies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Development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/agencies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Business associations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Tourism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Chambers of commerce and crafts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Cooperatives/Associations of farmers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Institutions in the fields of natural and cultural heritage, and environmental protection • Educational, science and research institutions and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sr-Latn-RS" sz="12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Civil society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organisations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(CSOs).</a:t>
            </a:r>
            <a:endParaRPr lang="sr-Latn-RS" sz="12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sr-Latn-RS" sz="16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75AF8E-935C-449B-8A32-9803478CD1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664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75AF8E-935C-449B-8A32-9803478CD1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085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75AF8E-935C-449B-8A32-9803478CD1F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763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85640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9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63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60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88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33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875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291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48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7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53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38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90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118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18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5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64B3C"/>
                </a:solidFill>
              </a:rPr>
              <a:pPr/>
              <a:t>9/30/2025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64B3C"/>
                </a:solidFill>
              </a:rPr>
              <a:pPr/>
              <a:t>‹#›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17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  <p:sldLayoutId id="2147484748" r:id="rId2"/>
    <p:sldLayoutId id="2147484749" r:id="rId3"/>
    <p:sldLayoutId id="2147484750" r:id="rId4"/>
    <p:sldLayoutId id="2147484751" r:id="rId5"/>
    <p:sldLayoutId id="2147484752" r:id="rId6"/>
    <p:sldLayoutId id="2147484753" r:id="rId7"/>
    <p:sldLayoutId id="2147484754" r:id="rId8"/>
    <p:sldLayoutId id="2147484755" r:id="rId9"/>
    <p:sldLayoutId id="2147484756" r:id="rId10"/>
    <p:sldLayoutId id="2147484757" r:id="rId11"/>
    <p:sldLayoutId id="2147484758" r:id="rId12"/>
    <p:sldLayoutId id="2147484759" r:id="rId13"/>
    <p:sldLayoutId id="2147484760" r:id="rId14"/>
    <p:sldLayoutId id="2147484761" r:id="rId15"/>
    <p:sldLayoutId id="2147484762" r:id="rId16"/>
    <p:sldLayoutId id="214748476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funding-tenders/opportunities/portal/screen/opportunities/prospect-details/184545PROSPECTSEN" TargetMode="External"/><Relationship Id="rId2" Type="http://schemas.openxmlformats.org/officeDocument/2006/relationships/hyperlink" Target="https://www.cbc-mne-alb.org/me/objavljen-prvi-poziv-u-okviru-programa-crna-gora-albanija-2021-2027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me/clanak/prvi-poziv-za-dostavljanje-prijedloga-projekata-za-program-prekogranicne-saradnje-crna-gora-albanija-2021-2027-u-okviru-instrumenta-pretpristupne-pomoci-ipa-iii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bc-mne-kos.org/" TargetMode="External"/><Relationship Id="rId7" Type="http://schemas.openxmlformats.org/officeDocument/2006/relationships/image" Target="../media/image5.png"/><Relationship Id="rId2" Type="http://schemas.openxmlformats.org/officeDocument/2006/relationships/hyperlink" Target="mailto:cfpmne.alb@mif.gov.m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c.europa.eu/info/fundingtenders/opportunities/portal/screen/home" TargetMode="External"/><Relationship Id="rId5" Type="http://schemas.openxmlformats.org/officeDocument/2006/relationships/hyperlink" Target="https://ec.europa.eu/international-partnerships/funding/looking-for-funding_en" TargetMode="External"/><Relationship Id="rId4" Type="http://schemas.openxmlformats.org/officeDocument/2006/relationships/hyperlink" Target="https://www.gov.me/mi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cfpmne.kos@mif.gov.m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675" y="5934075"/>
            <a:ext cx="8382000" cy="762000"/>
          </a:xfrm>
        </p:spPr>
        <p:txBody>
          <a:bodyPr>
            <a:normAutofit/>
          </a:bodyPr>
          <a:lstStyle/>
          <a:p>
            <a:pPr algn="ctr"/>
            <a:r>
              <a:rPr lang="en-US" sz="2000" b="1" i="1" dirty="0">
                <a:latin typeface="Cambria" pitchFamily="18" charset="0"/>
              </a:rPr>
              <a:t>Disclaimer: </a:t>
            </a:r>
            <a:r>
              <a:rPr lang="en-US" sz="2000" i="1" dirty="0">
                <a:latin typeface="Cambria" pitchFamily="18" charset="0"/>
              </a:rPr>
              <a:t>The presentations are provided as information only. The application package and guidelines remain the official documents.</a:t>
            </a:r>
            <a:endParaRPr lang="en-GB" sz="2000" i="1" dirty="0">
              <a:latin typeface="Cambria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object 10"/>
          <p:cNvSpPr/>
          <p:nvPr/>
        </p:nvSpPr>
        <p:spPr>
          <a:xfrm>
            <a:off x="838200" y="542925"/>
            <a:ext cx="1219200" cy="76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/>
          <p:cNvSpPr/>
          <p:nvPr/>
        </p:nvSpPr>
        <p:spPr>
          <a:xfrm>
            <a:off x="3810000" y="457200"/>
            <a:ext cx="1600200" cy="838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312D40-5C32-E84A-8DE0-4485D6B2ED31}"/>
              </a:ext>
            </a:extLst>
          </p:cNvPr>
          <p:cNvSpPr txBox="1">
            <a:spLocks/>
          </p:cNvSpPr>
          <p:nvPr/>
        </p:nvSpPr>
        <p:spPr>
          <a:xfrm>
            <a:off x="338137" y="1455040"/>
            <a:ext cx="8653463" cy="273595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Cross-Border Cooperation Programme </a:t>
            </a:r>
            <a:endParaRPr lang="sr-Latn-R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Montenegro-</a:t>
            </a:r>
            <a:r>
              <a:rPr lang="sr-Latn-RS" sz="2400" dirty="0">
                <a:latin typeface="Cambria" panose="02040503050406030204" pitchFamily="18" charset="0"/>
                <a:ea typeface="Cambria" panose="02040503050406030204" pitchFamily="18" charset="0"/>
              </a:rPr>
              <a:t>Albania</a:t>
            </a:r>
            <a:r>
              <a:rPr lang="sr-Latn-ME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GB" sz="2400" dirty="0">
                <a:latin typeface="Cambria" panose="02040503050406030204" pitchFamily="18" charset="0"/>
                <a:ea typeface="Cambria" panose="02040503050406030204" pitchFamily="18" charset="0"/>
              </a:rPr>
              <a:t>20</a:t>
            </a:r>
            <a:r>
              <a:rPr lang="sr-Latn-RS" sz="2400" dirty="0">
                <a:latin typeface="Cambria" panose="02040503050406030204" pitchFamily="18" charset="0"/>
                <a:ea typeface="Cambria" panose="02040503050406030204" pitchFamily="18" charset="0"/>
              </a:rPr>
              <a:t>21</a:t>
            </a:r>
            <a:r>
              <a:rPr lang="en-GB" sz="2400" dirty="0">
                <a:latin typeface="Cambria" panose="02040503050406030204" pitchFamily="18" charset="0"/>
                <a:ea typeface="Cambria" panose="02040503050406030204" pitchFamily="18" charset="0"/>
              </a:rPr>
              <a:t>-202</a:t>
            </a:r>
            <a:r>
              <a:rPr lang="sr-Latn-RS" sz="2400" dirty="0"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GB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sr-Latn-R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GB" sz="2400" dirty="0">
                <a:latin typeface="Cambria" panose="02040503050406030204" pitchFamily="18" charset="0"/>
                <a:ea typeface="Cambria" panose="02040503050406030204" pitchFamily="18" charset="0"/>
              </a:rPr>
              <a:t>under the Instrument of Pre-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Accession Assistance (IPA II</a:t>
            </a:r>
            <a:r>
              <a:rPr lang="sr-Latn-RS" sz="2400" dirty="0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br>
              <a:rPr lang="en-GB" sz="24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sr-Latn-RS" sz="2400" b="1" dirty="0">
                <a:latin typeface="Cambria" panose="02040503050406030204" pitchFamily="18" charset="0"/>
                <a:ea typeface="Cambria" panose="02040503050406030204" pitchFamily="18" charset="0"/>
              </a:rPr>
              <a:t>1st 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Call for Proposals</a:t>
            </a:r>
            <a:b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INFORMATION SESSION</a:t>
            </a:r>
            <a:br>
              <a:rPr lang="sr-Latn-ME" sz="24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en-US" sz="2400" b="1" dirty="0">
                <a:latin typeface="Cambria" pitchFamily="18" charset="0"/>
              </a:rPr>
            </a:br>
            <a:endParaRPr lang="en-US" sz="2400" b="1" dirty="0">
              <a:latin typeface="Cambria" pitchFamily="18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7C1FB-27B3-49EC-78AB-80A257FDC1B0}"/>
              </a:ext>
            </a:extLst>
          </p:cNvPr>
          <p:cNvSpPr txBox="1">
            <a:spLocks/>
          </p:cNvSpPr>
          <p:nvPr/>
        </p:nvSpPr>
        <p:spPr>
          <a:xfrm>
            <a:off x="981075" y="2724342"/>
            <a:ext cx="7315200" cy="307142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sr-Latn-ME" dirty="0"/>
          </a:p>
          <a:p>
            <a:pPr algn="just"/>
            <a:endParaRPr lang="sr-Latn-ME" dirty="0"/>
          </a:p>
          <a:p>
            <a:pPr algn="ctr">
              <a:buClr>
                <a:srgbClr val="30ACEC">
                  <a:lumMod val="75000"/>
                </a:srgbClr>
              </a:buClr>
              <a:defRPr/>
            </a:pPr>
            <a:endParaRPr lang="sr-Latn-R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buClr>
                <a:srgbClr val="30ACEC">
                  <a:lumMod val="75000"/>
                </a:srgbClr>
              </a:buClr>
              <a:defRPr/>
            </a:pPr>
            <a:r>
              <a:rPr lang="sr-Latn-R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Guidelines for Grant Applicants</a:t>
            </a:r>
          </a:p>
          <a:p>
            <a:pPr algn="ctr">
              <a:buClr>
                <a:srgbClr val="30ACEC">
                  <a:lumMod val="75000"/>
                </a:srgbClr>
              </a:buClr>
              <a:defRPr/>
            </a:pPr>
            <a:r>
              <a:rPr lang="sr-Latn-ME" sz="2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Directorate for Finance, Contracting and Implementation of the EU Assisstance Funds (CFCU), Ministry of Finance of Montenegr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198B4C1-D8C1-49C7-9ACE-6E1047E98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545683"/>
            <a:ext cx="1219200" cy="7710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1307372"/>
            <a:ext cx="7857067" cy="3462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sr-Latn-RS" sz="2000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Applicant</a:t>
            </a:r>
            <a:r>
              <a:rPr lang="en-US" sz="2000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 must act with </a:t>
            </a:r>
            <a:r>
              <a:rPr lang="en-US" sz="2000" b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at least one co-applicant </a:t>
            </a:r>
            <a:endParaRPr lang="sr-Latn-RS" sz="2000" b="1" spc="-5" dirty="0">
              <a:solidFill>
                <a:prstClr val="black"/>
              </a:solidFill>
              <a:latin typeface="Cambria" pitchFamily="18" charset="0"/>
              <a:cs typeface="Lucida Sans Unicode"/>
            </a:endParaRPr>
          </a:p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If the applicant is established in Montenegro, at least one co-applicant must be established in</a:t>
            </a:r>
            <a:r>
              <a:rPr lang="sr-Latn-ME" sz="2000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 Albania</a:t>
            </a:r>
            <a:r>
              <a:rPr lang="en-US" sz="2000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, and vice versa</a:t>
            </a:r>
            <a:endParaRPr lang="sr-Latn-RS" sz="2000" spc="-5" dirty="0">
              <a:solidFill>
                <a:prstClr val="black"/>
              </a:solidFill>
              <a:latin typeface="Cambria" pitchFamily="18" charset="0"/>
              <a:cs typeface="Lucida Sans Unicode"/>
            </a:endParaRPr>
          </a:p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sr-Latn-RS" sz="2000" b="1" spc="-5" dirty="0">
                <a:latin typeface="Cambria" pitchFamily="18" charset="0"/>
                <a:cs typeface="Lucida Sans Unicode"/>
              </a:rPr>
              <a:t>Maximum</a:t>
            </a:r>
            <a:r>
              <a:rPr lang="en-US" sz="2000" b="1" spc="-5" dirty="0">
                <a:latin typeface="Cambria" pitchFamily="18" charset="0"/>
                <a:cs typeface="Lucida Sans Unicode"/>
              </a:rPr>
              <a:t> number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of co-applicants</a:t>
            </a:r>
            <a:r>
              <a:rPr lang="sr-Latn-RS" sz="2000" spc="-5" dirty="0">
                <a:latin typeface="Cambria" pitchFamily="18" charset="0"/>
                <a:cs typeface="Lucida Sans Unicode"/>
              </a:rPr>
              <a:t>/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affiliated</a:t>
            </a:r>
            <a:r>
              <a:rPr lang="sr-Latn-RS" sz="2000" spc="-5" dirty="0">
                <a:latin typeface="Cambria" pitchFamily="18" charset="0"/>
                <a:cs typeface="Lucida Sans Unicode"/>
              </a:rPr>
              <a:t>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entities</a:t>
            </a:r>
            <a:r>
              <a:rPr lang="sr-Latn-RS" sz="2000" spc="-5" dirty="0">
                <a:latin typeface="Cambria" pitchFamily="18" charset="0"/>
                <a:cs typeface="Lucida Sans Unicode"/>
              </a:rPr>
              <a:t>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involved in the action</a:t>
            </a:r>
            <a:r>
              <a:rPr lang="sr-Latn-RS" sz="2000" spc="-5" dirty="0">
                <a:latin typeface="Cambria" pitchFamily="18" charset="0"/>
                <a:cs typeface="Lucida Sans Unicode"/>
              </a:rPr>
              <a:t> is </a:t>
            </a:r>
            <a:r>
              <a:rPr lang="sr-Latn-RS" sz="2000" b="1" spc="-5" dirty="0">
                <a:latin typeface="Cambria" pitchFamily="18" charset="0"/>
                <a:cs typeface="Lucida Sans Unicode"/>
              </a:rPr>
              <a:t>3</a:t>
            </a:r>
          </a:p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sr-Latn-RS" sz="2000" spc="-5" dirty="0">
                <a:latin typeface="Cambria" pitchFamily="18" charset="0"/>
                <a:cs typeface="Lucida Sans Unicode"/>
              </a:rPr>
              <a:t>Application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 </a:t>
            </a:r>
            <a:r>
              <a:rPr lang="en-US" sz="2000" b="1" spc="-5" dirty="0">
                <a:latin typeface="Cambria" pitchFamily="18" charset="0"/>
                <a:cs typeface="Lucida Sans Unicode"/>
              </a:rPr>
              <a:t>cannot have more than </a:t>
            </a:r>
            <a:r>
              <a:rPr lang="sr-Latn-ME" sz="2000" b="1" spc="-5" dirty="0">
                <a:latin typeface="Cambria" pitchFamily="18" charset="0"/>
                <a:cs typeface="Lucida Sans Unicode"/>
              </a:rPr>
              <a:t>4</a:t>
            </a:r>
            <a:r>
              <a:rPr lang="en-US" sz="2000" b="1" spc="-5" dirty="0">
                <a:latin typeface="Cambria" pitchFamily="18" charset="0"/>
                <a:cs typeface="Lucida Sans Unicode"/>
              </a:rPr>
              <a:t> entities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involved in total. </a:t>
            </a:r>
            <a:endParaRPr lang="sr-Latn-RS" sz="2000" spc="-5" dirty="0">
              <a:latin typeface="Cambria" pitchFamily="18" charset="0"/>
              <a:cs typeface="Lucida Sans Unicode"/>
            </a:endParaRPr>
          </a:p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b="1" dirty="0">
                <a:latin typeface="Cambria" pitchFamily="18" charset="0"/>
                <a:cs typeface="Times New Roman"/>
              </a:rPr>
              <a:t>Co-applicants</a:t>
            </a:r>
            <a:r>
              <a:rPr lang="en-US" sz="2000" dirty="0">
                <a:latin typeface="Cambria" pitchFamily="18" charset="0"/>
                <a:cs typeface="Times New Roman"/>
              </a:rPr>
              <a:t> must satisfy the </a:t>
            </a:r>
            <a:r>
              <a:rPr lang="sr-Latn-RS" sz="2000" dirty="0">
                <a:latin typeface="Cambria" pitchFamily="18" charset="0"/>
                <a:cs typeface="Times New Roman"/>
              </a:rPr>
              <a:t>same </a:t>
            </a:r>
            <a:r>
              <a:rPr lang="en-US" sz="2000" dirty="0">
                <a:latin typeface="Cambria" pitchFamily="18" charset="0"/>
                <a:cs typeface="Times New Roman"/>
              </a:rPr>
              <a:t>eligibility criteria as applicable to the lead applicant</a:t>
            </a:r>
          </a:p>
          <a:p>
            <a:pPr marL="355600" indent="-342900" algn="just"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dirty="0">
                <a:latin typeface="Cambria" pitchFamily="18" charset="0"/>
                <a:cs typeface="Times New Roman"/>
              </a:rPr>
              <a:t>Co-applicants must sign the mandate in </a:t>
            </a:r>
            <a:r>
              <a:rPr lang="en-US" sz="2000" i="1" dirty="0">
                <a:latin typeface="Cambria" pitchFamily="18" charset="0"/>
                <a:cs typeface="Times New Roman"/>
              </a:rPr>
              <a:t>Part B Section 4.2 </a:t>
            </a:r>
            <a:r>
              <a:rPr lang="en-US" sz="2000" dirty="0">
                <a:latin typeface="Cambria" pitchFamily="18" charset="0"/>
                <a:cs typeface="Times New Roman"/>
              </a:rPr>
              <a:t>of the grant application form.</a:t>
            </a:r>
            <a:endParaRPr sz="2000" dirty="0">
              <a:latin typeface="Cambria" pitchFamily="18" charset="0"/>
              <a:cs typeface="Times New Roman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8263433-936F-A02A-0104-8686F8CA3896}"/>
              </a:ext>
            </a:extLst>
          </p:cNvPr>
          <p:cNvSpPr txBox="1">
            <a:spLocks/>
          </p:cNvSpPr>
          <p:nvPr/>
        </p:nvSpPr>
        <p:spPr>
          <a:xfrm>
            <a:off x="1066800" y="257425"/>
            <a:ext cx="7704667" cy="533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r-Latn-RS" sz="2400" b="1" dirty="0">
                <a:latin typeface="Cambria" pitchFamily="18" charset="0"/>
              </a:rPr>
              <a:t>ELIGIBILITY OF APPLICANTS</a:t>
            </a:r>
            <a:endParaRPr lang="en-US" sz="2400" b="1" dirty="0">
              <a:latin typeface="Cambria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92F533-D0C0-41ED-D665-F684D177B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5410200"/>
            <a:ext cx="777967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11529D-130C-15F8-B282-BA869A791B9B}"/>
              </a:ext>
            </a:extLst>
          </p:cNvPr>
          <p:cNvSpPr txBox="1"/>
          <p:nvPr/>
        </p:nvSpPr>
        <p:spPr>
          <a:xfrm>
            <a:off x="1642533" y="5514945"/>
            <a:ext cx="71289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algn="just">
              <a:spcBef>
                <a:spcPts val="600"/>
              </a:spcBef>
              <a:tabLst>
                <a:tab pos="260350" algn="l"/>
              </a:tabLst>
            </a:pP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See </a:t>
            </a:r>
            <a:r>
              <a:rPr lang="sr-Latn-RS" sz="2000" b="1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Section 2.1.1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of the </a:t>
            </a:r>
            <a:r>
              <a:rPr lang="en-U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Guidelines for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G</a:t>
            </a:r>
            <a:r>
              <a:rPr lang="en-U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rant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Applicants (GfA)</a:t>
            </a:r>
            <a:endParaRPr lang="en-US" sz="2000" i="1" spc="-5" dirty="0">
              <a:solidFill>
                <a:prstClr val="black"/>
              </a:solidFill>
              <a:latin typeface="Cambria" pitchFamily="18" charset="0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248184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8632" y="1295400"/>
            <a:ext cx="8001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lvl="0" indent="-270510">
              <a:spcAft>
                <a:spcPts val="1000"/>
              </a:spcAft>
            </a:pP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 order to be eligible for a grant,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lead applicant </a:t>
            </a:r>
            <a:r>
              <a:rPr lang="sr-Latn-RS" sz="2000" b="1" u="sng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MUST be:</a:t>
            </a:r>
            <a:endParaRPr lang="en-GB" sz="2000" b="1" u="sng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egal person,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 </a:t>
            </a:r>
            <a:endParaRPr lang="sr-Latn-ME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on-profit-making,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r>
              <a:rPr lang="en-GB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ffectively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established in either Montenegro or</a:t>
            </a:r>
            <a:r>
              <a:rPr lang="sr-Latn-ME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Albania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en-GB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irectly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responsible for the preparation and management of the action with the co-applicant(s) and affiliated entity(</a:t>
            </a:r>
            <a:r>
              <a:rPr lang="en-GB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ies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), not acting as an intermediary, 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r>
              <a:rPr lang="en-GB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 of the institutions or organisations</a:t>
            </a: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sr-Latn-R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specified in the Section 2.1.1 of the GfA for each thematic priority</a:t>
            </a:r>
            <a:r>
              <a:rPr lang="en-GB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sr-Latn-RS" sz="20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en-US" sz="1200" dirty="0">
              <a:solidFill>
                <a:prstClr val="black"/>
              </a:solidFill>
              <a:latin typeface="Cambria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BDD096D5-1D0A-9750-4AD6-8191731CBD1E}"/>
              </a:ext>
            </a:extLst>
          </p:cNvPr>
          <p:cNvSpPr txBox="1">
            <a:spLocks/>
          </p:cNvSpPr>
          <p:nvPr/>
        </p:nvSpPr>
        <p:spPr>
          <a:xfrm>
            <a:off x="1066798" y="228600"/>
            <a:ext cx="7704667" cy="533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r-Latn-RS" sz="2400" b="1" dirty="0">
                <a:latin typeface="Cambria" pitchFamily="18" charset="0"/>
              </a:rPr>
              <a:t>ELIGIBILITY OF APPLICANTS</a:t>
            </a:r>
            <a:endParaRPr lang="en-US" sz="24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949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701836"/>
            <a:ext cx="7924800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Actions selected </a:t>
            </a:r>
            <a:r>
              <a:rPr kumimoji="0" lang="sr-Latn-R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</a:rPr>
              <a:t>MUST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Take 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place in the specific programme area of Montenegro and/or</a:t>
            </a:r>
            <a:r>
              <a:rPr kumimoji="0" lang="sr-Latn-ME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Albania</a:t>
            </a:r>
            <a:endParaRPr lang="sr-Latn-ME" kern="0" noProof="0" dirty="0">
              <a:solidFill>
                <a:prstClr val="black"/>
              </a:solidFill>
              <a:latin typeface="Cambria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Have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cross-border impacts and benefits in parts of the programme area of Montenegro and </a:t>
            </a:r>
            <a:r>
              <a:rPr lang="sr-Latn-ME" kern="0" dirty="0">
                <a:solidFill>
                  <a:prstClr val="black"/>
                </a:solidFill>
                <a:latin typeface="Cambria" pitchFamily="18" charset="0"/>
              </a:rPr>
              <a:t>Albania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;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Foresee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cooperation of the cross-border applicant and co-applicant(s) in both: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800100" lvl="2" indent="-342900" algn="just">
              <a:spcBef>
                <a:spcPts val="600"/>
              </a:spcBef>
              <a:buClr>
                <a:srgbClr val="FF0000"/>
              </a:buClr>
              <a:buFont typeface="Wingdings 3" panose="05040102010807070707" pitchFamily="18" charset="2"/>
              <a:buChar char="&quot;"/>
              <a:defRPr/>
            </a:pPr>
            <a:r>
              <a:rPr lang="sr-Latn-RS" b="1" u="sng" kern="0" dirty="0">
                <a:solidFill>
                  <a:prstClr val="black"/>
                </a:solidFill>
                <a:latin typeface="Cambria" pitchFamily="18" charset="0"/>
              </a:rPr>
              <a:t>JOINT</a:t>
            </a:r>
            <a:r>
              <a:rPr kumimoji="0" lang="en-GB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development</a:t>
            </a:r>
            <a:r>
              <a:rPr kumimoji="0" lang="sr-Latn-RS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sr-Latn-RS" i="0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of the action, application form and budget</a:t>
            </a:r>
            <a:r>
              <a:rPr kumimoji="0" lang="en-GB" i="0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endParaRPr kumimoji="0" lang="sr-Latn-RS" i="0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800100" lvl="2" indent="-342900" algn="just">
              <a:spcBef>
                <a:spcPts val="600"/>
              </a:spcBef>
              <a:buClr>
                <a:srgbClr val="FF0000"/>
              </a:buClr>
              <a:buFont typeface="Wingdings 3" panose="05040102010807070707" pitchFamily="18" charset="2"/>
              <a:buChar char="&quot;"/>
              <a:defRPr/>
            </a:pPr>
            <a:r>
              <a:rPr kumimoji="0" lang="sr-Latn-RS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JOINT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implementation</a:t>
            </a: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 of activities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across the border, and carry out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most of the project activities together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0853BD-56AB-56EB-EF8E-BF732AD55051}"/>
              </a:ext>
            </a:extLst>
          </p:cNvPr>
          <p:cNvSpPr txBox="1"/>
          <p:nvPr/>
        </p:nvSpPr>
        <p:spPr>
          <a:xfrm>
            <a:off x="2286000" y="18302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ELIGIBLE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sr-Latn-R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TYPE OF 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B1537E-38E3-67D7-DF3F-0A8828164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962400"/>
            <a:ext cx="1981200" cy="20862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1E94A9-11DE-9EAB-8C4F-CA946EFAD0FD}"/>
              </a:ext>
            </a:extLst>
          </p:cNvPr>
          <p:cNvSpPr txBox="1"/>
          <p:nvPr/>
        </p:nvSpPr>
        <p:spPr>
          <a:xfrm>
            <a:off x="828675" y="3535129"/>
            <a:ext cx="6105525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Foresee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cooperation of the cross-border applicant and co-applicant(s) in either: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800100" lvl="2" indent="-342900" algn="just">
              <a:spcBef>
                <a:spcPts val="600"/>
              </a:spcBef>
              <a:buClr>
                <a:srgbClr val="FF0000"/>
              </a:buClr>
              <a:buFont typeface="Wingdings 3" panose="05040102010807070707" pitchFamily="18" charset="2"/>
              <a:buChar char="&quot;"/>
              <a:defRPr/>
            </a:pPr>
            <a:r>
              <a:rPr lang="sr-Latn-RS" b="1" u="sng" kern="0" dirty="0">
                <a:solidFill>
                  <a:prstClr val="black"/>
                </a:solidFill>
                <a:latin typeface="Cambria" pitchFamily="18" charset="0"/>
              </a:rPr>
              <a:t>J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OINT staffing</a:t>
            </a: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 i.e.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staff on both sides of the border act as 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one project team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(e.g. staff carry out their duties for all entities in the partnership:</a:t>
            </a:r>
            <a:r>
              <a:rPr kumimoji="0" lang="sr-Latn-RS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procurement, financial management, overall coordination, training planning, etc.)</a:t>
            </a:r>
            <a:r>
              <a:rPr kumimoji="0" lang="sr-Latn-RS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sr-Latn-R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OR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  <a:p>
            <a:pPr marL="800100" lvl="2" indent="-342900" algn="just">
              <a:spcBef>
                <a:spcPts val="600"/>
              </a:spcBef>
              <a:buClr>
                <a:srgbClr val="FF0000"/>
              </a:buClr>
              <a:buFont typeface="Wingdings 3" panose="05040102010807070707" pitchFamily="18" charset="2"/>
              <a:buChar char="&quot;"/>
              <a:defRPr/>
            </a:pPr>
            <a:r>
              <a:rPr lang="sr-Latn-RS" b="1" u="sng" kern="0" dirty="0">
                <a:solidFill>
                  <a:prstClr val="black"/>
                </a:solidFill>
                <a:latin typeface="Cambria" pitchFamily="18" charset="0"/>
              </a:rPr>
              <a:t>J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OINT financing</a:t>
            </a:r>
            <a:r>
              <a:rPr lang="sr-Latn-RS" kern="0" dirty="0">
                <a:solidFill>
                  <a:prstClr val="black"/>
                </a:solidFill>
                <a:latin typeface="Cambria" pitchFamily="18" charset="0"/>
              </a:rPr>
              <a:t> i.e.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activities are financed by the applicant’s and co-applicant(s)’s own budget</a:t>
            </a:r>
            <a:r>
              <a:rPr kumimoji="0" lang="sr-Latn-RS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sr-Latn-RS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OR</a:t>
            </a:r>
            <a:r>
              <a:rPr kumimoji="0" lang="sr-Latn-RS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</a:p>
          <a:p>
            <a:pPr marL="800100" lvl="2" indent="-342900" algn="just">
              <a:spcBef>
                <a:spcPts val="600"/>
              </a:spcBef>
              <a:buClr>
                <a:srgbClr val="FF0000"/>
              </a:buClr>
              <a:buFont typeface="Wingdings 3" panose="05040102010807070707" pitchFamily="18" charset="2"/>
              <a:buChar char="&quot;"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lang="sr-Latn-RS" b="1" u="sng" kern="0" dirty="0">
                <a:solidFill>
                  <a:prstClr val="black"/>
                </a:solidFill>
                <a:latin typeface="Cambria" pitchFamily="18" charset="0"/>
              </a:rPr>
              <a:t>B</a:t>
            </a:r>
            <a:r>
              <a:rPr kumimoji="0" lang="en-GB" b="1" i="0" u="sng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oth</a:t>
            </a:r>
            <a:r>
              <a:rPr kumimoji="0" lang="en-GB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 joint staffing and financing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. </a:t>
            </a:r>
            <a:endParaRPr kumimoji="0" lang="sr-Latn-ME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567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1086534"/>
            <a:ext cx="7924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Individual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sponsorships 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for participation in workshops, seminars, conferences and congresses</a:t>
            </a: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OR 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for studies or training courses or research</a:t>
            </a:r>
            <a:endParaRPr lang="sr-Latn-ME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ME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Actions that may result in </a:t>
            </a:r>
            <a:r>
              <a:rPr lang="sr-Latn-ME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violation of human rights in partner countries or causing significant adverse effects on the environment ot the climate</a:t>
            </a:r>
            <a:endParaRPr lang="en-US" sz="20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Upgrading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of infrastructure and equipment in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privately owned facilities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P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reparatory studies or the preparation of preliminary design for works 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to be carried out as part of the operation</a:t>
            </a:r>
            <a:endParaRPr lang="sr-Latn-R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Actions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without a real cross-border impact and benefits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Actions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linked to political parties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Commercial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and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profit-making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activities</a:t>
            </a: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Actions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confined to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charitable donations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  <a:p>
            <a:pPr marL="342900" lvl="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Actions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 covered and </a:t>
            </a:r>
            <a:r>
              <a:rPr lang="en-US" sz="2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/>
              </a:rPr>
              <a:t>financed by other EU funded programmes</a:t>
            </a:r>
            <a:endParaRPr lang="en-US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F6D8C4-E236-BA08-90E7-BD09FEEEDCF4}"/>
              </a:ext>
            </a:extLst>
          </p:cNvPr>
          <p:cNvSpPr txBox="1"/>
          <p:nvPr/>
        </p:nvSpPr>
        <p:spPr>
          <a:xfrm>
            <a:off x="2286000" y="22860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ELIGIBLE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sr-Latn-R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TYPE OF 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5671D4-CACF-E59E-6E20-374C5300A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458" y="154632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355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A0853BD-56AB-56EB-EF8E-BF732AD55051}"/>
              </a:ext>
            </a:extLst>
          </p:cNvPr>
          <p:cNvSpPr txBox="1"/>
          <p:nvPr/>
        </p:nvSpPr>
        <p:spPr>
          <a:xfrm>
            <a:off x="1600200" y="228600"/>
            <a:ext cx="5867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TYPE OF </a:t>
            </a:r>
            <a:r>
              <a:rPr kumimoji="0" lang="en-GB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ACT</a:t>
            </a:r>
            <a:r>
              <a:rPr kumimoji="0" lang="sr-Latn-R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IVITIES</a:t>
            </a:r>
            <a:endParaRPr kumimoji="0" lang="en-GB" sz="24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647536-39E6-6CA1-80E8-7B8CE9E74F1C}"/>
              </a:ext>
            </a:extLst>
          </p:cNvPr>
          <p:cNvSpPr txBox="1"/>
          <p:nvPr/>
        </p:nvSpPr>
        <p:spPr>
          <a:xfrm>
            <a:off x="838200" y="2250430"/>
            <a:ext cx="7848600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List of activities provided in GfA is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extracted from the IPA III CBC programme document </a:t>
            </a: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and it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is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not exhaustive</a:t>
            </a:r>
            <a:endParaRPr lang="sr-Latn-R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Appropriate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activities that are not mentioned </a:t>
            </a: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in the list 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ay also be considered for financing when they can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clearly contribute to the achievement of the call’s priorities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sr-Latn-R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sr-Latn-R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sr-Latn-R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200150">
              <a:spcBef>
                <a:spcPts val="600"/>
              </a:spcBef>
              <a:tabLst>
                <a:tab pos="1200150" algn="l"/>
              </a:tabLst>
            </a:pPr>
            <a:r>
              <a:rPr lang="sr-Latn-RS" sz="20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Please note </a:t>
            </a:r>
            <a:r>
              <a:rPr lang="sr-Latn-RS" sz="2000" i="1" dirty="0">
                <a:latin typeface="Cambria" panose="02040503050406030204" pitchFamily="18" charset="0"/>
                <a:ea typeface="Cambria" panose="02040503050406030204" pitchFamily="18" charset="0"/>
              </a:rPr>
              <a:t>that applicants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may not propose </a:t>
            </a:r>
            <a:r>
              <a:rPr lang="sr-Latn-RS" sz="2000" i="1" dirty="0">
                <a:latin typeface="Cambria" panose="02040503050406030204" pitchFamily="18" charset="0"/>
                <a:ea typeface="Cambria" panose="02040503050406030204" pitchFamily="18" charset="0"/>
              </a:rPr>
              <a:t>activities under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financial support to third parties</a:t>
            </a:r>
            <a:r>
              <a:rPr lang="sr-Latn-RS" sz="2000" i="1" dirty="0"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endParaRPr lang="en-GB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sr-Latn-R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8634B-08B9-B85F-3E5E-93FEE9D4D19E}"/>
              </a:ext>
            </a:extLst>
          </p:cNvPr>
          <p:cNvSpPr txBox="1"/>
          <p:nvPr/>
        </p:nvSpPr>
        <p:spPr>
          <a:xfrm>
            <a:off x="1676400" y="1101015"/>
            <a:ext cx="7162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algn="just">
              <a:spcBef>
                <a:spcPts val="600"/>
              </a:spcBef>
              <a:tabLst>
                <a:tab pos="260350" algn="l"/>
              </a:tabLst>
            </a:pP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See </a:t>
            </a:r>
            <a:r>
              <a:rPr lang="sr-Latn-RS" sz="2000" b="1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Section 2.1.3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of the </a:t>
            </a:r>
            <a:r>
              <a:rPr lang="en-U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Guidelines for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G</a:t>
            </a:r>
            <a:r>
              <a:rPr lang="en-U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rant </a:t>
            </a:r>
            <a:r>
              <a:rPr lang="sr-Latn-RS" sz="2000" i="1" spc="-5" dirty="0">
                <a:solidFill>
                  <a:prstClr val="black"/>
                </a:solidFill>
                <a:latin typeface="Cambria" pitchFamily="18" charset="0"/>
                <a:cs typeface="Lucida Sans Unicode"/>
              </a:rPr>
              <a:t>Applicants (GfA)</a:t>
            </a:r>
            <a:endParaRPr lang="en-US" sz="2000" i="1" spc="-5" dirty="0">
              <a:solidFill>
                <a:prstClr val="black"/>
              </a:solidFill>
              <a:latin typeface="Cambria" pitchFamily="18" charset="0"/>
              <a:cs typeface="Lucida Sans Unicode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3B2637-2EB7-DCDA-9B81-982452D4E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007024"/>
            <a:ext cx="777967" cy="609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F681E-526F-91EB-4D03-2D59E1B76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800600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55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914400"/>
            <a:ext cx="8001000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"/>
              </a:spcBef>
            </a:pPr>
            <a:endParaRPr lang="en-US" sz="1600" spc="-10" dirty="0">
              <a:latin typeface="Cambria" pitchFamily="18" charset="0"/>
              <a:cs typeface="Lucida Sans Unicode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000" spc="-10" dirty="0">
                <a:latin typeface="Cambria" pitchFamily="18" charset="0"/>
                <a:cs typeface="Lucida Sans Unicode"/>
              </a:rPr>
              <a:t>The lead applicant </a:t>
            </a:r>
            <a:r>
              <a:rPr lang="en-US" sz="2000" b="1" spc="-10" dirty="0">
                <a:latin typeface="Cambria" pitchFamily="18" charset="0"/>
                <a:cs typeface="Lucida Sans Unicode"/>
              </a:rPr>
              <a:t>may not submit more than 2 applications </a:t>
            </a:r>
            <a:r>
              <a:rPr lang="en-US" sz="2000" spc="-10" dirty="0">
                <a:latin typeface="Cambria" pitchFamily="18" charset="0"/>
                <a:cs typeface="Lucida Sans Unicode"/>
              </a:rPr>
              <a:t>under this call for proposals</a:t>
            </a:r>
            <a:r>
              <a:rPr lang="sr-Latn-ME" sz="2000" spc="-10" dirty="0">
                <a:latin typeface="Cambria" pitchFamily="18" charset="0"/>
                <a:cs typeface="Lucida Sans Unicode"/>
              </a:rPr>
              <a:t> </a:t>
            </a:r>
            <a:r>
              <a:rPr lang="en-US" sz="2000" dirty="0">
                <a:latin typeface="Cambria" pitchFamily="18" charset="0"/>
                <a:cs typeface="Times New Roman"/>
              </a:rPr>
              <a:t>as a </a:t>
            </a:r>
            <a:r>
              <a:rPr lang="en-US" sz="2000" b="1" dirty="0">
                <a:latin typeface="Cambria" pitchFamily="18" charset="0"/>
                <a:cs typeface="Times New Roman"/>
              </a:rPr>
              <a:t>lead-applicant</a:t>
            </a:r>
            <a:endParaRPr lang="en-US" sz="2000" spc="-10" dirty="0">
              <a:latin typeface="Cambria" pitchFamily="18" charset="0"/>
              <a:cs typeface="Lucida Sans Unicode"/>
            </a:endParaRPr>
          </a:p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  <a:cs typeface="Times New Roman"/>
              </a:rPr>
              <a:t>The lead applicant may </a:t>
            </a:r>
            <a:r>
              <a:rPr lang="en-US" sz="2000" b="1" dirty="0">
                <a:latin typeface="Cambria" pitchFamily="18" charset="0"/>
                <a:cs typeface="Times New Roman"/>
              </a:rPr>
              <a:t>not be awarded more than 1 grant </a:t>
            </a:r>
            <a:r>
              <a:rPr lang="en-US" sz="2000" dirty="0">
                <a:latin typeface="Cambria" pitchFamily="18" charset="0"/>
                <a:cs typeface="Times New Roman"/>
              </a:rPr>
              <a:t>under this call for proposals as a </a:t>
            </a:r>
            <a:r>
              <a:rPr lang="en-US" sz="2000" b="1" dirty="0">
                <a:latin typeface="Cambria" pitchFamily="18" charset="0"/>
                <a:cs typeface="Times New Roman"/>
              </a:rPr>
              <a:t>lead-applicant</a:t>
            </a:r>
          </a:p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  <a:cs typeface="Times New Roman"/>
              </a:rPr>
              <a:t>The lead applicant may be a co-applicant or an affiliated entity            </a:t>
            </a:r>
            <a:r>
              <a:rPr lang="en-US" sz="2000" b="1" dirty="0">
                <a:latin typeface="Cambria" pitchFamily="18" charset="0"/>
                <a:cs typeface="Times New Roman"/>
              </a:rPr>
              <a:t>in 1 application at the same time</a:t>
            </a:r>
          </a:p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  <a:cs typeface="Times New Roman"/>
              </a:rPr>
              <a:t>A co-applicant/affiliated entity </a:t>
            </a:r>
            <a:r>
              <a:rPr lang="en-US" sz="2000" b="1" dirty="0">
                <a:latin typeface="Cambria" pitchFamily="18" charset="0"/>
                <a:cs typeface="Times New Roman"/>
              </a:rPr>
              <a:t>may not be </a:t>
            </a:r>
            <a:r>
              <a:rPr lang="en-US" sz="2000" dirty="0">
                <a:latin typeface="Cambria" pitchFamily="18" charset="0"/>
                <a:cs typeface="Times New Roman"/>
              </a:rPr>
              <a:t>the co-applicant or affiliated entity </a:t>
            </a:r>
            <a:r>
              <a:rPr lang="en-US" sz="2000" b="1" dirty="0">
                <a:latin typeface="Cambria" pitchFamily="18" charset="0"/>
                <a:cs typeface="Times New Roman"/>
              </a:rPr>
              <a:t>in more than 2 applications </a:t>
            </a:r>
            <a:r>
              <a:rPr lang="en-US" sz="2000" dirty="0">
                <a:latin typeface="Cambria" pitchFamily="18" charset="0"/>
                <a:cs typeface="Times New Roman"/>
              </a:rPr>
              <a:t>[per thematic priority/ specific objective] under this call for proposals</a:t>
            </a:r>
          </a:p>
          <a:p>
            <a:pPr marL="285750" indent="-28575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  <a:cs typeface="Times New Roman"/>
              </a:rPr>
              <a:t>A co-applicant/affiliated entity </a:t>
            </a:r>
            <a:r>
              <a:rPr lang="en-US" sz="2000" b="1" dirty="0">
                <a:latin typeface="Cambria" pitchFamily="18" charset="0"/>
                <a:cs typeface="Times New Roman"/>
              </a:rPr>
              <a:t>may not be </a:t>
            </a:r>
            <a:r>
              <a:rPr lang="en-US" sz="2000" dirty="0">
                <a:latin typeface="Cambria" pitchFamily="18" charset="0"/>
                <a:cs typeface="Times New Roman"/>
              </a:rPr>
              <a:t>awarded </a:t>
            </a:r>
            <a:r>
              <a:rPr lang="en-US" sz="2000" b="1" dirty="0">
                <a:latin typeface="Cambria" pitchFamily="18" charset="0"/>
                <a:cs typeface="Times New Roman"/>
              </a:rPr>
              <a:t>more than 1 grant </a:t>
            </a:r>
            <a:r>
              <a:rPr lang="en-US" sz="2000" dirty="0">
                <a:latin typeface="Cambria" pitchFamily="18" charset="0"/>
                <a:cs typeface="Times New Roman"/>
              </a:rPr>
              <a:t>under this call for proposals.</a:t>
            </a:r>
          </a:p>
          <a:p>
            <a:pPr marL="801688" algn="just">
              <a:lnSpc>
                <a:spcPct val="100000"/>
              </a:lnSpc>
              <a:spcBef>
                <a:spcPts val="35"/>
              </a:spcBef>
            </a:pPr>
            <a:endParaRPr lang="sr-Latn-ME" sz="1600" b="1" dirty="0">
              <a:latin typeface="Cambria" pitchFamily="18" charset="0"/>
              <a:cs typeface="Times New Roman"/>
            </a:endParaRPr>
          </a:p>
          <a:p>
            <a:pPr marL="801688" algn="just">
              <a:lnSpc>
                <a:spcPct val="100000"/>
              </a:lnSpc>
              <a:spcBef>
                <a:spcPts val="35"/>
              </a:spcBef>
            </a:pPr>
            <a:endParaRPr lang="sr-Latn-ME" sz="1600" b="1" i="1" dirty="0">
              <a:solidFill>
                <a:srgbClr val="FF0000"/>
              </a:solidFill>
              <a:latin typeface="Cambria" pitchFamily="18" charset="0"/>
              <a:cs typeface="Times New Roman"/>
            </a:endParaRPr>
          </a:p>
          <a:p>
            <a:pPr marL="1314450" algn="just">
              <a:lnSpc>
                <a:spcPct val="100000"/>
              </a:lnSpc>
              <a:spcBef>
                <a:spcPts val="35"/>
              </a:spcBef>
            </a:pPr>
            <a:r>
              <a:rPr lang="sr-Latn-ME" sz="2000" b="1" i="1" dirty="0">
                <a:solidFill>
                  <a:srgbClr val="FF0000"/>
                </a:solidFill>
                <a:latin typeface="Cambria" pitchFamily="18" charset="0"/>
                <a:cs typeface="Times New Roman"/>
              </a:rPr>
              <a:t>Please note </a:t>
            </a:r>
            <a:r>
              <a:rPr lang="sr-Latn-ME" sz="2000" i="1" dirty="0">
                <a:latin typeface="Cambria" pitchFamily="18" charset="0"/>
                <a:cs typeface="Times New Roman"/>
              </a:rPr>
              <a:t>that i</a:t>
            </a:r>
            <a:r>
              <a:rPr lang="en-GB" sz="2000" i="1" dirty="0">
                <a:latin typeface="Cambria" pitchFamily="18" charset="0"/>
                <a:cs typeface="Times New Roman"/>
              </a:rPr>
              <a:t>n the event of failure to fulfil these requirements, the applications of all concerned entities </a:t>
            </a:r>
            <a:r>
              <a:rPr lang="en-GB" sz="2000" b="1" i="1" dirty="0">
                <a:latin typeface="Cambria" pitchFamily="18" charset="0"/>
                <a:cs typeface="Times New Roman"/>
              </a:rPr>
              <a:t>will be rejected.</a:t>
            </a:r>
            <a:r>
              <a:rPr lang="sr-Latn-ME" sz="2000" b="1" i="1" dirty="0">
                <a:latin typeface="Cambria" pitchFamily="18" charset="0"/>
                <a:cs typeface="Times New Roman"/>
              </a:rPr>
              <a:t> </a:t>
            </a:r>
            <a:endParaRPr lang="en-US" sz="2000" b="1" i="1" dirty="0">
              <a:latin typeface="Cambria" pitchFamily="18" charset="0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DF422-060A-F861-06F9-44C11B290074}"/>
              </a:ext>
            </a:extLst>
          </p:cNvPr>
          <p:cNvSpPr txBox="1"/>
          <p:nvPr/>
        </p:nvSpPr>
        <p:spPr>
          <a:xfrm>
            <a:off x="1066800" y="161439"/>
            <a:ext cx="8001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"/>
              </a:spcBef>
            </a:pPr>
            <a:r>
              <a:rPr lang="en-US" sz="2400" b="1" spc="-10" dirty="0">
                <a:latin typeface="Cambria" pitchFamily="18" charset="0"/>
                <a:cs typeface="Lucida Sans Unicode"/>
              </a:rPr>
              <a:t>NUMBER OF APPLICATIONS AND GRANTS </a:t>
            </a:r>
          </a:p>
          <a:p>
            <a:pPr algn="ctr">
              <a:spcBef>
                <a:spcPts val="15"/>
              </a:spcBef>
            </a:pPr>
            <a:r>
              <a:rPr lang="en-US" sz="2400" b="1" spc="-10" dirty="0">
                <a:latin typeface="Cambria" pitchFamily="18" charset="0"/>
                <a:cs typeface="Lucida Sans Unicode"/>
              </a:rPr>
              <a:t>PER APPLICANTS/AFFILIATED ENTITIES</a:t>
            </a:r>
          </a:p>
          <a:p>
            <a:pPr algn="ctr">
              <a:spcBef>
                <a:spcPts val="15"/>
              </a:spcBef>
            </a:pPr>
            <a:endParaRPr lang="sr-Latn-ME" sz="2400" b="1" spc="-10" dirty="0">
              <a:latin typeface="Cambria" pitchFamily="18" charset="0"/>
              <a:cs typeface="Lucida Sans Unicode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3C6B22-7F63-5117-0CEA-A8541CA04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5486400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8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3424"/>
            <a:ext cx="7505700" cy="662781"/>
          </a:xfrm>
        </p:spPr>
        <p:txBody>
          <a:bodyPr>
            <a:normAutofit/>
          </a:bodyPr>
          <a:lstStyle/>
          <a:p>
            <a:r>
              <a:rPr lang="sr-Latn-ME" sz="2400" b="1" dirty="0">
                <a:latin typeface="Cambria" pitchFamily="18" charset="0"/>
              </a:rPr>
              <a:t>EVALUATION  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724" y="761573"/>
            <a:ext cx="8067675" cy="6096427"/>
          </a:xfrm>
        </p:spPr>
        <p:txBody>
          <a:bodyPr>
            <a:noAutofit/>
          </a:bodyPr>
          <a:lstStyle/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Applications will be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examined and evaluated by the </a:t>
            </a:r>
            <a:r>
              <a:rPr lang="sr-Latn-RS" sz="2000" b="1" dirty="0">
                <a:latin typeface="Cambria" panose="02040503050406030204" pitchFamily="18" charset="0"/>
                <a:ea typeface="Cambria" panose="02040503050406030204" pitchFamily="18" charset="0"/>
              </a:rPr>
              <a:t>Contracting Authority</a:t>
            </a: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 which establishes the Evaluation Committee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with the possible assistance of external assessors 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ME" sz="2000" b="1" dirty="0">
                <a:latin typeface="Cambria" pitchFamily="18" charset="0"/>
              </a:rPr>
              <a:t>Evaluation Committee </a:t>
            </a:r>
            <a:r>
              <a:rPr lang="sr-Latn-ME" sz="2000" dirty="0">
                <a:latin typeface="Cambria" pitchFamily="18" charset="0"/>
              </a:rPr>
              <a:t>consists of: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sr-Latn-ME" sz="1800" dirty="0">
                <a:latin typeface="Cambria" pitchFamily="18" charset="0"/>
              </a:rPr>
              <a:t>Chairperson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sr-Latn-ME" sz="1800" dirty="0">
                <a:latin typeface="Cambria" pitchFamily="18" charset="0"/>
              </a:rPr>
              <a:t>Secretary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ü"/>
            </a:pPr>
            <a:r>
              <a:rPr lang="sr-Latn-ME" sz="1800" dirty="0">
                <a:latin typeface="Cambria" pitchFamily="18" charset="0"/>
              </a:rPr>
              <a:t>At least 3 </a:t>
            </a:r>
            <a:r>
              <a:rPr lang="en-US" sz="1800" dirty="0">
                <a:latin typeface="Cambria" pitchFamily="18" charset="0"/>
              </a:rPr>
              <a:t>voting members</a:t>
            </a:r>
          </a:p>
          <a:p>
            <a:pPr marL="285750" indent="-285750" algn="just" defTabSz="457200">
              <a:spcBef>
                <a:spcPct val="20000"/>
              </a:spcBef>
              <a:spcAft>
                <a:spcPts val="60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If the examination of the application reveals at any time that the proposed action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does not meet the eligibility criteria stated in Section 2.1 of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GfA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the application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will be rejected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on this sole basis. </a:t>
            </a:r>
            <a:endParaRPr lang="sr-Latn-M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</a:rPr>
              <a:t>All applications will be assessed according to the </a:t>
            </a:r>
            <a:r>
              <a:rPr lang="en-US" sz="2000" b="1" dirty="0">
                <a:latin typeface="Cambria" pitchFamily="18" charset="0"/>
              </a:rPr>
              <a:t>following steps under restricted procedure</a:t>
            </a:r>
            <a:r>
              <a:rPr lang="sr-Latn-ME" sz="2000" b="1" dirty="0">
                <a:latin typeface="Cambria" pitchFamily="18" charset="0"/>
              </a:rPr>
              <a:t>:</a:t>
            </a:r>
            <a:endParaRPr lang="en-US" sz="2000" b="1" dirty="0">
              <a:latin typeface="Cambria" pitchFamily="18" charset="0"/>
            </a:endParaRPr>
          </a:p>
          <a:p>
            <a:pPr lvl="1" algn="just">
              <a:spcBef>
                <a:spcPts val="600"/>
              </a:spcBef>
              <a:buSzPct val="100000"/>
              <a:buFont typeface="Wingdings" panose="05000000000000000000" pitchFamily="2" charset="2"/>
              <a:buChar char="ü"/>
            </a:pPr>
            <a:r>
              <a:rPr lang="sr-Latn-ME" sz="1800" b="1" dirty="0">
                <a:latin typeface="Cambria" pitchFamily="18" charset="0"/>
              </a:rPr>
              <a:t>STEP </a:t>
            </a:r>
            <a:r>
              <a:rPr lang="en-US" sz="1800" b="1" dirty="0">
                <a:latin typeface="Cambria" pitchFamily="18" charset="0"/>
              </a:rPr>
              <a:t>1</a:t>
            </a:r>
            <a:r>
              <a:rPr lang="sr-Latn-ME" sz="1800" b="1" dirty="0">
                <a:latin typeface="Cambria" pitchFamily="18" charset="0"/>
              </a:rPr>
              <a:t>: </a:t>
            </a:r>
            <a:r>
              <a:rPr lang="sr-Latn-ME" sz="1800" dirty="0">
                <a:latin typeface="Cambria" pitchFamily="18" charset="0"/>
              </a:rPr>
              <a:t>Opening &amp; administrative checks and </a:t>
            </a:r>
            <a:r>
              <a:rPr lang="sr-Latn-ME" sz="1800" b="1" dirty="0">
                <a:latin typeface="Cambria" pitchFamily="18" charset="0"/>
              </a:rPr>
              <a:t>Concept Note </a:t>
            </a:r>
            <a:r>
              <a:rPr lang="sr-Latn-ME" sz="1800" dirty="0">
                <a:latin typeface="Cambria" pitchFamily="18" charset="0"/>
              </a:rPr>
              <a:t>evaluation</a:t>
            </a:r>
            <a:endParaRPr lang="en-US" sz="1800" dirty="0">
              <a:latin typeface="Cambria" pitchFamily="18" charset="0"/>
            </a:endParaRPr>
          </a:p>
          <a:p>
            <a:pPr lvl="1">
              <a:spcBef>
                <a:spcPts val="600"/>
              </a:spcBef>
              <a:buSzPct val="100000"/>
              <a:buFont typeface="Wingdings" panose="05000000000000000000" pitchFamily="2" charset="2"/>
              <a:buChar char="ü"/>
            </a:pPr>
            <a:r>
              <a:rPr lang="sr-Latn-ME" sz="1800" b="1" dirty="0">
                <a:latin typeface="Cambria" pitchFamily="18" charset="0"/>
              </a:rPr>
              <a:t>STEP </a:t>
            </a:r>
            <a:r>
              <a:rPr lang="en-US" sz="1800" b="1" dirty="0">
                <a:latin typeface="Cambria" pitchFamily="18" charset="0"/>
              </a:rPr>
              <a:t>2</a:t>
            </a:r>
            <a:r>
              <a:rPr lang="sr-Latn-ME" sz="1800" b="1" dirty="0">
                <a:latin typeface="Cambria" pitchFamily="18" charset="0"/>
              </a:rPr>
              <a:t>: </a:t>
            </a:r>
            <a:r>
              <a:rPr lang="sr-Latn-ME" sz="1800" dirty="0">
                <a:latin typeface="Cambria" pitchFamily="18" charset="0"/>
              </a:rPr>
              <a:t>Opening &amp; administrative checks and evaluation of the </a:t>
            </a:r>
            <a:r>
              <a:rPr lang="sr-Latn-ME" sz="1800" b="1" dirty="0">
                <a:latin typeface="Cambria" pitchFamily="18" charset="0"/>
              </a:rPr>
              <a:t>Full Application</a:t>
            </a:r>
            <a:endParaRPr lang="en-US" sz="1800" b="1" dirty="0">
              <a:latin typeface="Cambria" pitchFamily="18" charset="0"/>
            </a:endParaRPr>
          </a:p>
          <a:p>
            <a:pPr lvl="1" algn="just">
              <a:spcBef>
                <a:spcPts val="600"/>
              </a:spcBef>
              <a:buSzPct val="100000"/>
              <a:buFont typeface="Wingdings" panose="05000000000000000000" pitchFamily="2" charset="2"/>
              <a:buChar char="ü"/>
            </a:pPr>
            <a:r>
              <a:rPr lang="sr-Latn-ME" sz="1800" b="1" dirty="0">
                <a:latin typeface="Cambria" pitchFamily="18" charset="0"/>
              </a:rPr>
              <a:t>STEP </a:t>
            </a:r>
            <a:r>
              <a:rPr lang="en-US" sz="1800" b="1" dirty="0">
                <a:latin typeface="Cambria" pitchFamily="18" charset="0"/>
              </a:rPr>
              <a:t>3</a:t>
            </a:r>
            <a:r>
              <a:rPr lang="sr-Latn-ME" sz="1800" b="1" dirty="0">
                <a:latin typeface="Cambria" pitchFamily="18" charset="0"/>
              </a:rPr>
              <a:t>: Verification of eligibility </a:t>
            </a:r>
            <a:r>
              <a:rPr lang="sr-Latn-ME" sz="1800" dirty="0">
                <a:latin typeface="Cambria" pitchFamily="18" charset="0"/>
              </a:rPr>
              <a:t>of the applicants and affiliated entity(ies) and other supporting documents</a:t>
            </a:r>
            <a:endParaRPr lang="en-U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endParaRPr lang="sr-Latn-ME" sz="1800" dirty="0">
              <a:latin typeface="Cambria" pitchFamily="18" charset="0"/>
            </a:endParaRPr>
          </a:p>
          <a:p>
            <a:pPr marL="457200" lvl="1" indent="0" algn="just">
              <a:buNone/>
            </a:pPr>
            <a:endParaRPr lang="sr-Latn-ME" sz="8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582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7857067" cy="4953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ME" sz="2000" dirty="0">
                <a:latin typeface="Cambria" pitchFamily="18" charset="0"/>
              </a:rPr>
              <a:t>Submission of the </a:t>
            </a:r>
            <a:r>
              <a:rPr lang="sr-Latn-ME" sz="2000" b="1" dirty="0">
                <a:solidFill>
                  <a:srgbClr val="FF0000"/>
                </a:solidFill>
                <a:latin typeface="Cambria" pitchFamily="18" charset="0"/>
              </a:rPr>
              <a:t>CONCEPT NOTE </a:t>
            </a:r>
            <a:r>
              <a:rPr lang="sr-Latn-ME" sz="2000" dirty="0">
                <a:latin typeface="Cambria" pitchFamily="18" charset="0"/>
              </a:rPr>
              <a:t>(</a:t>
            </a:r>
            <a:r>
              <a:rPr lang="sr-Latn-ME" sz="2000" b="1" dirty="0">
                <a:latin typeface="Cambria" pitchFamily="18" charset="0"/>
              </a:rPr>
              <a:t>PART A of the grant application form</a:t>
            </a:r>
            <a:r>
              <a:rPr lang="sr-Latn-ME" sz="2000" dirty="0">
                <a:latin typeface="Cambria" pitchFamily="18" charset="0"/>
              </a:rPr>
              <a:t>)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Administrative check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Evaluation of Concept Notes based on a predetermined evaluation criteria (relevance and design of the action)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Overall</a:t>
            </a:r>
            <a:r>
              <a:rPr lang="en-US" sz="1800" dirty="0">
                <a:latin typeface="Cambria" pitchFamily="18" charset="0"/>
              </a:rPr>
              <a:t> score </a:t>
            </a:r>
            <a:r>
              <a:rPr lang="en-US" sz="1800" b="1" dirty="0">
                <a:latin typeface="Cambria" pitchFamily="18" charset="0"/>
              </a:rPr>
              <a:t>50</a:t>
            </a:r>
            <a:r>
              <a:rPr lang="sr-Latn-RS" sz="1800" b="1" dirty="0">
                <a:latin typeface="Cambria" pitchFamily="18" charset="0"/>
              </a:rPr>
              <a:t> points </a:t>
            </a:r>
            <a:r>
              <a:rPr lang="en-US" sz="1800" dirty="0">
                <a:latin typeface="Cambria" pitchFamily="18" charset="0"/>
                <a:sym typeface="Wingdings 3" panose="05040102010807070707" pitchFamily="18" charset="2"/>
              </a:rPr>
              <a:t></a:t>
            </a:r>
            <a:r>
              <a:rPr lang="sr-Latn-RS" sz="1800" dirty="0">
                <a:latin typeface="Cambria" pitchFamily="18" charset="0"/>
              </a:rPr>
              <a:t> relevance of the action (20) and design of the action (30) 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List</a:t>
            </a:r>
            <a:r>
              <a:rPr lang="en-US" sz="1800" dirty="0">
                <a:latin typeface="Cambria" pitchFamily="18" charset="0"/>
              </a:rPr>
              <a:t> will be drawn up with the proposed actions ranked according to their total score</a:t>
            </a:r>
            <a:endParaRPr lang="sr-Latn-R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Only</a:t>
            </a:r>
            <a:r>
              <a:rPr lang="en-US" sz="1800" dirty="0">
                <a:latin typeface="Cambria" pitchFamily="18" charset="0"/>
              </a:rPr>
              <a:t> the concept notes with a score of </a:t>
            </a:r>
            <a:r>
              <a:rPr lang="en-US" sz="1800" b="1" dirty="0">
                <a:latin typeface="Cambria" pitchFamily="18" charset="0"/>
              </a:rPr>
              <a:t>at least 30 </a:t>
            </a:r>
            <a:r>
              <a:rPr lang="en-US" sz="1800" dirty="0">
                <a:latin typeface="Cambria" pitchFamily="18" charset="0"/>
              </a:rPr>
              <a:t>will be considered for pre-selection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Number of concept notes will be reduced, considering ranking per thematic priority/specific objective, to the number of concept notes whose total aggregate amount of requested contributions is equal </a:t>
            </a:r>
            <a:r>
              <a:rPr lang="en-US" sz="1800" b="1" dirty="0">
                <a:latin typeface="Cambria" pitchFamily="18" charset="0"/>
              </a:rPr>
              <a:t>to at least 200% of the available budget </a:t>
            </a:r>
            <a:endParaRPr lang="sr-Latn-RS" sz="1800" b="1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After the evaluation of concept notes</a:t>
            </a:r>
            <a:r>
              <a:rPr lang="sr-Latn-RS" sz="1800" dirty="0">
                <a:latin typeface="Cambria" pitchFamily="18" charset="0"/>
              </a:rPr>
              <a:t>, </a:t>
            </a:r>
            <a:r>
              <a:rPr lang="en-US" sz="1800" b="1" dirty="0">
                <a:latin typeface="Cambria" pitchFamily="18" charset="0"/>
              </a:rPr>
              <a:t>pre-selected lead applicants will subsequently be invited to submit full applications</a:t>
            </a:r>
            <a:endParaRPr lang="sr-Latn-ME" sz="1800" dirty="0">
              <a:latin typeface="Cambria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5E006-8179-E9B8-368E-EA77269192A0}"/>
              </a:ext>
            </a:extLst>
          </p:cNvPr>
          <p:cNvSpPr txBox="1"/>
          <p:nvPr/>
        </p:nvSpPr>
        <p:spPr>
          <a:xfrm>
            <a:off x="1066799" y="161439"/>
            <a:ext cx="78570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"/>
              </a:spcBef>
            </a:pPr>
            <a:r>
              <a:rPr lang="en-US" sz="2400" b="1" dirty="0">
                <a:latin typeface="Cambria" pitchFamily="18" charset="0"/>
              </a:rPr>
              <a:t>SELECTION OF APPLICATIONS – </a:t>
            </a:r>
            <a:r>
              <a:rPr lang="en-US" sz="2400" b="1" dirty="0">
                <a:solidFill>
                  <a:srgbClr val="FF0000"/>
                </a:solidFill>
                <a:latin typeface="Cambria" pitchFamily="18" charset="0"/>
              </a:rPr>
              <a:t>STEP 1</a:t>
            </a:r>
            <a:r>
              <a:rPr lang="en-US" sz="2400" b="1" dirty="0">
                <a:latin typeface="Cambria" pitchFamily="18" charset="0"/>
              </a:rPr>
              <a:t> </a:t>
            </a:r>
            <a:endParaRPr lang="sr-Latn-ME" sz="2400" b="1" spc="-10" dirty="0">
              <a:latin typeface="Cambria" pitchFamily="18" charset="0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2396501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14400"/>
            <a:ext cx="8001000" cy="5486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Cambria" pitchFamily="18" charset="0"/>
              </a:rPr>
              <a:t>Applicants </a:t>
            </a:r>
            <a:r>
              <a:rPr lang="sr-Latn-RS" sz="1800" dirty="0">
                <a:latin typeface="Cambria" pitchFamily="18" charset="0"/>
              </a:rPr>
              <a:t>for which </a:t>
            </a:r>
            <a:r>
              <a:rPr lang="en-US" sz="1800" dirty="0">
                <a:latin typeface="Cambria" pitchFamily="18" charset="0"/>
              </a:rPr>
              <a:t>the </a:t>
            </a:r>
            <a:r>
              <a:rPr lang="sr-Latn-RS" sz="1800" dirty="0">
                <a:latin typeface="Cambria" pitchFamily="18" charset="0"/>
              </a:rPr>
              <a:t>Concept Note </a:t>
            </a:r>
            <a:r>
              <a:rPr lang="en-US" sz="1800" dirty="0">
                <a:latin typeface="Cambria" pitchFamily="18" charset="0"/>
              </a:rPr>
              <a:t>ha</a:t>
            </a:r>
            <a:r>
              <a:rPr lang="sr-Latn-RS" sz="1800" dirty="0">
                <a:latin typeface="Cambria" pitchFamily="18" charset="0"/>
              </a:rPr>
              <a:t>s</a:t>
            </a:r>
            <a:r>
              <a:rPr lang="en-US" sz="1800" dirty="0">
                <a:latin typeface="Cambria" pitchFamily="18" charset="0"/>
              </a:rPr>
              <a:t> </a:t>
            </a:r>
            <a:r>
              <a:rPr lang="sr-Latn-RS" sz="1800" dirty="0">
                <a:latin typeface="Cambria" pitchFamily="18" charset="0"/>
              </a:rPr>
              <a:t>been </a:t>
            </a:r>
            <a:r>
              <a:rPr lang="en-US" sz="1800" dirty="0">
                <a:latin typeface="Cambria" pitchFamily="18" charset="0"/>
              </a:rPr>
              <a:t>assessed as satisfactory </a:t>
            </a:r>
            <a:r>
              <a:rPr lang="sr-Latn-RS" sz="1800" b="1" dirty="0">
                <a:solidFill>
                  <a:srgbClr val="FF0000"/>
                </a:solidFill>
                <a:latin typeface="Cambria" pitchFamily="18" charset="0"/>
              </a:rPr>
              <a:t>FULL</a:t>
            </a:r>
            <a:r>
              <a:rPr lang="en-US" sz="1800" b="1" dirty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sr-Latn-RS" sz="1800" b="1" dirty="0">
                <a:solidFill>
                  <a:srgbClr val="FF0000"/>
                </a:solidFill>
                <a:latin typeface="Cambria" pitchFamily="18" charset="0"/>
              </a:rPr>
              <a:t>APPLICATION </a:t>
            </a:r>
            <a:r>
              <a:rPr lang="sr-Latn-RS" sz="1800" dirty="0">
                <a:latin typeface="Cambria" pitchFamily="18" charset="0"/>
              </a:rPr>
              <a:t>will be evaluated</a:t>
            </a:r>
            <a:r>
              <a:rPr lang="sr-Latn-ME" sz="1800" dirty="0">
                <a:latin typeface="Cambria" pitchFamily="18" charset="0"/>
              </a:rPr>
              <a:t> (</a:t>
            </a:r>
            <a:r>
              <a:rPr lang="sr-Latn-ME" sz="1800" b="1" dirty="0">
                <a:latin typeface="Cambria" pitchFamily="18" charset="0"/>
              </a:rPr>
              <a:t>PART B of the grant application form</a:t>
            </a:r>
            <a:r>
              <a:rPr lang="sr-Latn-ME" sz="1800" dirty="0">
                <a:latin typeface="Cambria" pitchFamily="18" charset="0"/>
              </a:rPr>
              <a:t>)</a:t>
            </a:r>
            <a:endParaRPr lang="sr-Latn-R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b="1" dirty="0">
                <a:latin typeface="Cambria" pitchFamily="18" charset="0"/>
              </a:rPr>
              <a:t>Administrative check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b="1" dirty="0">
                <a:latin typeface="Cambria" pitchFamily="18" charset="0"/>
              </a:rPr>
              <a:t>Evaluation criteria: </a:t>
            </a:r>
            <a:r>
              <a:rPr lang="sr-Latn-RS" sz="1800" dirty="0">
                <a:latin typeface="Cambria" pitchFamily="18" charset="0"/>
              </a:rPr>
              <a:t>selection criteria and award criteria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Overall</a:t>
            </a:r>
            <a:r>
              <a:rPr lang="en-US" sz="1800" dirty="0">
                <a:latin typeface="Cambria" pitchFamily="18" charset="0"/>
              </a:rPr>
              <a:t> score </a:t>
            </a:r>
            <a:r>
              <a:rPr lang="sr-Latn-RS" sz="1800" b="1" dirty="0">
                <a:latin typeface="Cambria" pitchFamily="18" charset="0"/>
              </a:rPr>
              <a:t>10</a:t>
            </a:r>
            <a:r>
              <a:rPr lang="en-US" sz="1800" b="1" dirty="0">
                <a:latin typeface="Cambria" pitchFamily="18" charset="0"/>
              </a:rPr>
              <a:t>0</a:t>
            </a:r>
            <a:r>
              <a:rPr lang="sr-Latn-RS" sz="1800" dirty="0">
                <a:latin typeface="Cambria" pitchFamily="18" charset="0"/>
              </a:rPr>
              <a:t> </a:t>
            </a:r>
            <a:r>
              <a:rPr lang="en-US" sz="1800" dirty="0">
                <a:latin typeface="Cambria" pitchFamily="18" charset="0"/>
                <a:sym typeface="Wingdings 3" panose="05040102010807070707" pitchFamily="18" charset="2"/>
              </a:rPr>
              <a:t></a:t>
            </a:r>
            <a:r>
              <a:rPr lang="sr-Latn-RS" sz="1800" dirty="0">
                <a:latin typeface="Cambria" pitchFamily="18" charset="0"/>
              </a:rPr>
              <a:t> distrubuted in line with the evaluation grid in GfA</a:t>
            </a: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If the total score for Section 1 (</a:t>
            </a:r>
            <a:r>
              <a:rPr lang="en-US" sz="1800" b="1" dirty="0">
                <a:latin typeface="Cambria" pitchFamily="18" charset="0"/>
              </a:rPr>
              <a:t>financial and operational capacity</a:t>
            </a:r>
            <a:r>
              <a:rPr lang="en-US" sz="1800" dirty="0">
                <a:latin typeface="Cambria" pitchFamily="18" charset="0"/>
              </a:rPr>
              <a:t>) is </a:t>
            </a:r>
            <a:r>
              <a:rPr lang="en-US" sz="1800" b="1" dirty="0">
                <a:latin typeface="Cambria" pitchFamily="18" charset="0"/>
              </a:rPr>
              <a:t>less than 12 points</a:t>
            </a:r>
            <a:r>
              <a:rPr lang="en-US" sz="1800" dirty="0">
                <a:latin typeface="Cambria" pitchFamily="18" charset="0"/>
              </a:rPr>
              <a:t>, the application </a:t>
            </a:r>
            <a:r>
              <a:rPr lang="en-US" sz="1800" b="1" dirty="0">
                <a:latin typeface="Cambria" pitchFamily="18" charset="0"/>
              </a:rPr>
              <a:t>will be rejected</a:t>
            </a:r>
            <a:endParaRPr lang="sr-Latn-R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If the score for at least one of the subsections under Section 1 is 1, the application </a:t>
            </a:r>
            <a:r>
              <a:rPr lang="en-US" sz="1800" b="1" dirty="0">
                <a:latin typeface="Cambria" pitchFamily="18" charset="0"/>
              </a:rPr>
              <a:t>will also be rejected</a:t>
            </a:r>
            <a:endParaRPr lang="sr-Latn-RS" sz="1800" b="1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Table</a:t>
            </a:r>
            <a:r>
              <a:rPr lang="en-US" sz="1800" dirty="0">
                <a:latin typeface="Cambria" pitchFamily="18" charset="0"/>
              </a:rPr>
              <a:t> will be drawn up listing the </a:t>
            </a:r>
            <a:r>
              <a:rPr lang="en-US" sz="1800" b="1" dirty="0">
                <a:latin typeface="Cambria" pitchFamily="18" charset="0"/>
              </a:rPr>
              <a:t>applications ranked according to their score </a:t>
            </a:r>
            <a:endParaRPr lang="sr-Latn-RS" sz="1800" b="1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Applications </a:t>
            </a:r>
            <a:r>
              <a:rPr lang="sr-Latn-RS" sz="1800" dirty="0">
                <a:latin typeface="Cambria" pitchFamily="18" charset="0"/>
              </a:rPr>
              <a:t>with </a:t>
            </a:r>
            <a:r>
              <a:rPr lang="en-US" sz="1800" b="1" dirty="0">
                <a:latin typeface="Cambria" pitchFamily="18" charset="0"/>
              </a:rPr>
              <a:t>less than 70 points </a:t>
            </a:r>
            <a:r>
              <a:rPr lang="en-US" sz="1800" dirty="0">
                <a:latin typeface="Cambria" pitchFamily="18" charset="0"/>
              </a:rPr>
              <a:t>as score in the ranking list </a:t>
            </a:r>
            <a:r>
              <a:rPr lang="en-US" sz="1800" b="1" dirty="0">
                <a:latin typeface="Cambria" pitchFamily="18" charset="0"/>
              </a:rPr>
              <a:t>will not be recommended for funding </a:t>
            </a:r>
            <a:r>
              <a:rPr lang="en-US" sz="1800" dirty="0">
                <a:latin typeface="Cambria" pitchFamily="18" charset="0"/>
              </a:rPr>
              <a:t>by the Evaluation Committee.</a:t>
            </a:r>
            <a:endParaRPr lang="sr-Latn-R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The </a:t>
            </a:r>
            <a:r>
              <a:rPr lang="en-US" sz="1800" b="1" dirty="0">
                <a:latin typeface="Cambria" pitchFamily="18" charset="0"/>
              </a:rPr>
              <a:t>highest scoring applications </a:t>
            </a:r>
            <a:r>
              <a:rPr lang="en-US" sz="1800" dirty="0">
                <a:latin typeface="Cambria" pitchFamily="18" charset="0"/>
              </a:rPr>
              <a:t>will be provisionally selected until the available budget for this call for proposals is reached</a:t>
            </a:r>
            <a:endParaRPr lang="sr-Latn-RS" sz="1800" dirty="0">
              <a:latin typeface="Cambria" pitchFamily="18" charset="0"/>
            </a:endParaRPr>
          </a:p>
          <a:p>
            <a:pPr algn="just"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Reserve </a:t>
            </a:r>
            <a:r>
              <a:rPr lang="en-US" sz="1800" dirty="0">
                <a:latin typeface="Cambria" pitchFamily="18" charset="0"/>
              </a:rPr>
              <a:t>list will be drawn up following the same criteria</a:t>
            </a:r>
            <a:r>
              <a:rPr lang="sr-Latn-RS" sz="1800" dirty="0">
                <a:latin typeface="Cambria" pitchFamily="18" charset="0"/>
              </a:rPr>
              <a:t> (200%) in case more funds become avaialble </a:t>
            </a:r>
            <a:r>
              <a:rPr lang="en-US" sz="1800" dirty="0">
                <a:latin typeface="Cambria" pitchFamily="18" charset="0"/>
              </a:rPr>
              <a:t>during the validity period </a:t>
            </a:r>
            <a:endParaRPr lang="sr-Latn-RS" sz="1800" dirty="0">
              <a:latin typeface="Cambria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5E006-8179-E9B8-368E-EA77269192A0}"/>
              </a:ext>
            </a:extLst>
          </p:cNvPr>
          <p:cNvSpPr txBox="1"/>
          <p:nvPr/>
        </p:nvSpPr>
        <p:spPr>
          <a:xfrm>
            <a:off x="914400" y="76200"/>
            <a:ext cx="78570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"/>
              </a:spcBef>
            </a:pPr>
            <a:r>
              <a:rPr lang="en-US" sz="2400" b="1" dirty="0">
                <a:latin typeface="Cambria" pitchFamily="18" charset="0"/>
              </a:rPr>
              <a:t>SELECTION OF APPLICATIONS – </a:t>
            </a:r>
            <a:r>
              <a:rPr lang="en-US" sz="2400" b="1" dirty="0">
                <a:solidFill>
                  <a:srgbClr val="FF0000"/>
                </a:solidFill>
                <a:latin typeface="Cambria" pitchFamily="18" charset="0"/>
              </a:rPr>
              <a:t>STEP 2 </a:t>
            </a:r>
            <a:endParaRPr lang="sr-Latn-ME" sz="2400" b="1" spc="-10" dirty="0">
              <a:solidFill>
                <a:srgbClr val="FF0000"/>
              </a:solidFill>
              <a:latin typeface="Cambria" pitchFamily="18" charset="0"/>
              <a:cs typeface="Lucida Sans Unicod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62000"/>
            <a:ext cx="8009467" cy="5715000"/>
          </a:xfrm>
        </p:spPr>
        <p:txBody>
          <a:bodyPr>
            <a:noAutofit/>
          </a:bodyPr>
          <a:lstStyle/>
          <a:p>
            <a:pPr marL="0" indent="0" algn="just">
              <a:buClrTx/>
              <a:buSzPct val="100000"/>
              <a:buNone/>
            </a:pPr>
            <a:endParaRPr lang="sr-Latn-RS" sz="2000" b="1" dirty="0">
              <a:latin typeface="Cambria" pitchFamily="18" charset="0"/>
            </a:endParaRPr>
          </a:p>
          <a:p>
            <a:pPr marL="0" indent="0" algn="just">
              <a:buClrTx/>
              <a:buSzPct val="100000"/>
              <a:buNone/>
            </a:pPr>
            <a:r>
              <a:rPr lang="sr-Latn-RS" sz="1800" dirty="0">
                <a:latin typeface="Cambria" pitchFamily="18" charset="0"/>
              </a:rPr>
              <a:t>Verification of </a:t>
            </a:r>
            <a:r>
              <a:rPr lang="sr-Latn-RS" sz="1800" b="1" dirty="0">
                <a:solidFill>
                  <a:srgbClr val="FF0000"/>
                </a:solidFill>
                <a:latin typeface="Cambria" pitchFamily="18" charset="0"/>
              </a:rPr>
              <a:t>ELIGIBILITY</a:t>
            </a:r>
            <a:r>
              <a:rPr lang="sr-Latn-RS" sz="1800" b="1" dirty="0">
                <a:latin typeface="Cambria" pitchFamily="18" charset="0"/>
              </a:rPr>
              <a:t> </a:t>
            </a:r>
            <a:r>
              <a:rPr lang="sr-Latn-RS" sz="1800" dirty="0">
                <a:latin typeface="Cambria" pitchFamily="18" charset="0"/>
              </a:rPr>
              <a:t>upon</a:t>
            </a:r>
            <a:r>
              <a:rPr lang="en-US" sz="1800" dirty="0">
                <a:latin typeface="Cambria" pitchFamily="18" charset="0"/>
              </a:rPr>
              <a:t> completion of the evaluation of the full application:</a:t>
            </a:r>
            <a:r>
              <a:rPr lang="sr-Latn-RS" sz="1800" dirty="0">
                <a:latin typeface="Cambria" pitchFamily="18" charset="0"/>
              </a:rPr>
              <a:t>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RS" sz="1800" dirty="0">
                <a:latin typeface="Cambria" pitchFamily="18" charset="0"/>
              </a:rPr>
              <a:t>Lead</a:t>
            </a:r>
            <a:r>
              <a:rPr lang="en-US" sz="1800" dirty="0">
                <a:latin typeface="Cambria" pitchFamily="18" charset="0"/>
              </a:rPr>
              <a:t> applicant whose application has been provisionally selected or placed on the reserve list will be </a:t>
            </a:r>
            <a:r>
              <a:rPr lang="en-US" sz="1800" b="1" dirty="0">
                <a:latin typeface="Cambria" pitchFamily="18" charset="0"/>
              </a:rPr>
              <a:t>requested to supply the </a:t>
            </a:r>
            <a:r>
              <a:rPr lang="sr-Latn-RS" sz="1800" b="1" dirty="0">
                <a:latin typeface="Cambria" pitchFamily="18" charset="0"/>
              </a:rPr>
              <a:t>supporting documents </a:t>
            </a:r>
            <a:r>
              <a:rPr lang="en-US" sz="1800" dirty="0">
                <a:latin typeface="Cambria" pitchFamily="18" charset="0"/>
              </a:rPr>
              <a:t>(see </a:t>
            </a:r>
            <a:r>
              <a:rPr lang="en-US" sz="1800" i="1" dirty="0">
                <a:solidFill>
                  <a:srgbClr val="FF0000"/>
                </a:solidFill>
                <a:latin typeface="Cambria" pitchFamily="18" charset="0"/>
              </a:rPr>
              <a:t>Sections 2.2.5 &amp; 2.4</a:t>
            </a:r>
            <a:r>
              <a:rPr lang="sr-Latn-RS" sz="1800" i="1" dirty="0">
                <a:solidFill>
                  <a:srgbClr val="FF0000"/>
                </a:solidFill>
                <a:latin typeface="Cambria" pitchFamily="18" charset="0"/>
              </a:rPr>
              <a:t> of the GfA</a:t>
            </a:r>
            <a:r>
              <a:rPr lang="en-US" sz="1800" dirty="0">
                <a:latin typeface="Cambria" pitchFamily="18" charset="0"/>
              </a:rPr>
              <a:t>)</a:t>
            </a:r>
            <a:endParaRPr lang="sr-Latn-RS" sz="1800" dirty="0">
              <a:latin typeface="Cambria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Assessment of the supporting documents b</a:t>
            </a:r>
            <a:r>
              <a:rPr lang="sr-Latn-RS" sz="1800" dirty="0">
                <a:latin typeface="Cambria" pitchFamily="18" charset="0"/>
              </a:rPr>
              <a:t>y default </a:t>
            </a:r>
            <a:r>
              <a:rPr lang="sr-Latn-RS" sz="1800" b="1" dirty="0">
                <a:latin typeface="Cambria" pitchFamily="18" charset="0"/>
              </a:rPr>
              <a:t>ONLY</a:t>
            </a:r>
            <a:r>
              <a:rPr lang="en-US" sz="1800" dirty="0">
                <a:latin typeface="Cambria" pitchFamily="18" charset="0"/>
              </a:rPr>
              <a:t> performed </a:t>
            </a:r>
            <a:r>
              <a:rPr lang="en-US" sz="1800" b="1" dirty="0">
                <a:latin typeface="Cambria" pitchFamily="18" charset="0"/>
              </a:rPr>
              <a:t>for the applications that have been provisionally selected </a:t>
            </a:r>
            <a:r>
              <a:rPr lang="en-US" sz="1800" dirty="0">
                <a:latin typeface="Cambria" pitchFamily="18" charset="0"/>
              </a:rPr>
              <a:t>according to their score and within the available budget for this call for proposals </a:t>
            </a:r>
            <a:endParaRPr lang="sr-Latn-RS" sz="1800" dirty="0">
              <a:latin typeface="Cambria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The </a:t>
            </a:r>
            <a:r>
              <a:rPr lang="en-US" sz="1800" b="1" dirty="0">
                <a:latin typeface="Cambria" pitchFamily="18" charset="0"/>
              </a:rPr>
              <a:t>declaration by the lead applicant </a:t>
            </a:r>
            <a:r>
              <a:rPr lang="en-US" sz="1800" dirty="0">
                <a:latin typeface="Cambria" pitchFamily="18" charset="0"/>
              </a:rPr>
              <a:t>(Section 8 of Part B of the grant application form) will be cross</a:t>
            </a:r>
            <a:r>
              <a:rPr lang="sr-Latn-RS" sz="1800" dirty="0">
                <a:latin typeface="Cambria" pitchFamily="18" charset="0"/>
              </a:rPr>
              <a:t>-</a:t>
            </a:r>
            <a:r>
              <a:rPr lang="en-US" sz="1800" dirty="0">
                <a:latin typeface="Cambria" pitchFamily="18" charset="0"/>
              </a:rPr>
              <a:t>checked with the supporting documents </a:t>
            </a:r>
            <a:endParaRPr lang="sr-Latn-RS" sz="1800" dirty="0">
              <a:latin typeface="Cambria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Any </a:t>
            </a:r>
            <a:r>
              <a:rPr lang="en-US" sz="1800" b="1" dirty="0">
                <a:latin typeface="Cambria" pitchFamily="18" charset="0"/>
              </a:rPr>
              <a:t>missing supporting document </a:t>
            </a:r>
            <a:r>
              <a:rPr lang="en-US" sz="1800" dirty="0">
                <a:latin typeface="Cambria" pitchFamily="18" charset="0"/>
              </a:rPr>
              <a:t>or any </a:t>
            </a:r>
            <a:r>
              <a:rPr lang="en-US" sz="1800" b="1" dirty="0">
                <a:latin typeface="Cambria" pitchFamily="18" charset="0"/>
              </a:rPr>
              <a:t>incoherence</a:t>
            </a:r>
            <a:r>
              <a:rPr lang="en-US" sz="1800" dirty="0">
                <a:latin typeface="Cambria" pitchFamily="18" charset="0"/>
              </a:rPr>
              <a:t> between the declaration by the lead applicant and the supporting documents </a:t>
            </a:r>
            <a:r>
              <a:rPr lang="en-US" sz="1800" b="1" dirty="0">
                <a:latin typeface="Cambria" pitchFamily="18" charset="0"/>
              </a:rPr>
              <a:t>may lead to the rejection </a:t>
            </a:r>
            <a:r>
              <a:rPr lang="en-US" sz="1800" dirty="0">
                <a:latin typeface="Cambria" pitchFamily="18" charset="0"/>
              </a:rPr>
              <a:t>of the application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The eligibility of applicants and the affiliated entity(</a:t>
            </a:r>
            <a:r>
              <a:rPr lang="en-US" sz="1800" dirty="0" err="1">
                <a:latin typeface="Cambria" pitchFamily="18" charset="0"/>
              </a:rPr>
              <a:t>ies</a:t>
            </a:r>
            <a:r>
              <a:rPr lang="en-US" sz="1800" dirty="0">
                <a:latin typeface="Cambria" pitchFamily="18" charset="0"/>
              </a:rPr>
              <a:t>) will be </a:t>
            </a:r>
            <a:r>
              <a:rPr lang="en-US" sz="1800" b="1" dirty="0">
                <a:latin typeface="Cambria" pitchFamily="18" charset="0"/>
              </a:rPr>
              <a:t>verified according to the criteria set</a:t>
            </a:r>
            <a:r>
              <a:rPr lang="en-US" sz="1800" dirty="0">
                <a:latin typeface="Cambria" pitchFamily="18" charset="0"/>
              </a:rPr>
              <a:t> out in </a:t>
            </a:r>
            <a:r>
              <a:rPr lang="en-US" sz="1800" i="1" dirty="0">
                <a:solidFill>
                  <a:srgbClr val="FF0000"/>
                </a:solidFill>
                <a:latin typeface="Cambria" pitchFamily="18" charset="0"/>
              </a:rPr>
              <a:t>Section 2.1.1. and 2.1.2</a:t>
            </a:r>
            <a:r>
              <a:rPr lang="sr-Latn-RS" sz="1800" i="1" dirty="0">
                <a:solidFill>
                  <a:srgbClr val="FF0000"/>
                </a:solidFill>
                <a:latin typeface="Cambria" pitchFamily="18" charset="0"/>
              </a:rPr>
              <a:t> of the GfA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Any </a:t>
            </a:r>
            <a:r>
              <a:rPr lang="en-US" sz="1800" b="1" dirty="0">
                <a:latin typeface="Cambria" pitchFamily="18" charset="0"/>
              </a:rPr>
              <a:t>rejected application will be replaced by the next best </a:t>
            </a:r>
            <a:r>
              <a:rPr lang="en-US" sz="1800" dirty="0">
                <a:latin typeface="Cambria" pitchFamily="18" charset="0"/>
              </a:rPr>
              <a:t>placed application on the reserve list that falls within the available budget for this call for proposals</a:t>
            </a:r>
            <a:endParaRPr lang="sr-Latn-RS" sz="1800" dirty="0">
              <a:latin typeface="Cambria" pitchFamily="18" charset="0"/>
            </a:endParaRPr>
          </a:p>
          <a:p>
            <a:pPr marL="0" indent="0" algn="just">
              <a:buClrTx/>
              <a:buSzPct val="100000"/>
              <a:buNone/>
            </a:pPr>
            <a:endParaRPr lang="sr-Latn-ME" sz="2000" dirty="0">
              <a:latin typeface="Cambria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5E006-8179-E9B8-368E-EA77269192A0}"/>
              </a:ext>
            </a:extLst>
          </p:cNvPr>
          <p:cNvSpPr txBox="1"/>
          <p:nvPr/>
        </p:nvSpPr>
        <p:spPr>
          <a:xfrm>
            <a:off x="1066800" y="150167"/>
            <a:ext cx="78570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"/>
              </a:spcBef>
            </a:pPr>
            <a:r>
              <a:rPr lang="sr-Latn-ME" sz="2400" b="1" dirty="0">
                <a:latin typeface="Cambria" pitchFamily="18" charset="0"/>
              </a:rPr>
              <a:t>VERIFICATION OF ELIGIBILITY OF APPLICANTS</a:t>
            </a:r>
            <a:r>
              <a:rPr lang="en-US" sz="2400" b="1" dirty="0">
                <a:latin typeface="Cambria" pitchFamily="18" charset="0"/>
              </a:rPr>
              <a:t>– </a:t>
            </a:r>
            <a:r>
              <a:rPr lang="en-US" sz="2400" b="1" dirty="0">
                <a:solidFill>
                  <a:srgbClr val="FF0000"/>
                </a:solidFill>
                <a:latin typeface="Cambria" pitchFamily="18" charset="0"/>
              </a:rPr>
              <a:t>STEP 3 </a:t>
            </a:r>
            <a:endParaRPr lang="sr-Latn-ME" sz="2400" b="1" spc="-10" dirty="0">
              <a:solidFill>
                <a:srgbClr val="FF0000"/>
              </a:solidFill>
              <a:latin typeface="Cambria" pitchFamily="18" charset="0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3794616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4000"/>
                <a:satMod val="80000"/>
                <a:lumMod val="38000"/>
                <a:lumOff val="62000"/>
              </a:schemeClr>
            </a:gs>
            <a:gs pos="97000">
              <a:schemeClr val="bg2">
                <a:shade val="8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8328"/>
            <a:ext cx="8153400" cy="880872"/>
          </a:xfrm>
        </p:spPr>
        <p:txBody>
          <a:bodyPr>
            <a:normAutofit fontScale="90000"/>
          </a:bodyPr>
          <a:lstStyle/>
          <a:p>
            <a:br>
              <a:rPr lang="sr-Latn-RS" sz="2400" b="1" dirty="0">
                <a:latin typeface="Cambria" pitchFamily="18" charset="0"/>
              </a:rPr>
            </a:br>
            <a:r>
              <a:rPr lang="sr-Latn-RS" sz="2700" b="1" dirty="0">
                <a:latin typeface="Cambria" pitchFamily="18" charset="0"/>
              </a:rPr>
              <a:t>1st </a:t>
            </a:r>
            <a:r>
              <a:rPr lang="en-US" sz="2700" b="1" dirty="0">
                <a:latin typeface="Cambria" pitchFamily="18" charset="0"/>
              </a:rPr>
              <a:t>Call for Proposals </a:t>
            </a:r>
            <a:r>
              <a:rPr lang="sr-Latn-RS" sz="2700" b="1" dirty="0">
                <a:latin typeface="Cambria" pitchFamily="18" charset="0"/>
              </a:rPr>
              <a:t>under CBC </a:t>
            </a:r>
            <a:r>
              <a:rPr lang="en-US" sz="2700" b="1" dirty="0">
                <a:latin typeface="Cambria" pitchFamily="18" charset="0"/>
              </a:rPr>
              <a:t>Programme</a:t>
            </a:r>
            <a:br>
              <a:rPr lang="en-US" sz="2700" b="1" dirty="0">
                <a:latin typeface="Cambria" pitchFamily="18" charset="0"/>
              </a:rPr>
            </a:br>
            <a:r>
              <a:rPr lang="en-US" sz="2700" b="1" dirty="0">
                <a:latin typeface="Cambria" pitchFamily="18" charset="0"/>
              </a:rPr>
              <a:t>Montenegro-</a:t>
            </a:r>
            <a:r>
              <a:rPr lang="sr-Latn-RS" sz="2700" b="1" dirty="0">
                <a:latin typeface="Cambria" pitchFamily="18" charset="0"/>
              </a:rPr>
              <a:t>Albania</a:t>
            </a:r>
            <a:br>
              <a:rPr lang="en-US" sz="2400" b="1" dirty="0">
                <a:latin typeface="Cambria" pitchFamily="18" charset="0"/>
              </a:rPr>
            </a:b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0"/>
            <a:ext cx="7924800" cy="4905375"/>
          </a:xfrm>
        </p:spPr>
        <p:txBody>
          <a:bodyPr>
            <a:normAutofit/>
          </a:bodyPr>
          <a:lstStyle/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sr-Latn-RS" sz="2000" b="1" spc="114" dirty="0">
                <a:latin typeface="Cambria" pitchFamily="18" charset="0"/>
                <a:cs typeface="Lucida Sans Unicode"/>
              </a:rPr>
              <a:t>Restricted </a:t>
            </a:r>
            <a:r>
              <a:rPr lang="en-US" sz="2000" b="1" spc="65" dirty="0">
                <a:latin typeface="Cambria" pitchFamily="18" charset="0"/>
                <a:cs typeface="Lucida Sans Unicode"/>
              </a:rPr>
              <a:t>Call </a:t>
            </a:r>
            <a:r>
              <a:rPr lang="en-US" sz="2000" b="1" spc="40" dirty="0">
                <a:latin typeface="Cambria" pitchFamily="18" charset="0"/>
                <a:cs typeface="Lucida Sans Unicode"/>
              </a:rPr>
              <a:t>for </a:t>
            </a:r>
            <a:r>
              <a:rPr lang="en-US" sz="2000" b="1" spc="45" dirty="0">
                <a:latin typeface="Cambria" pitchFamily="18" charset="0"/>
                <a:cs typeface="Lucida Sans Unicode"/>
              </a:rPr>
              <a:t>Proposals – </a:t>
            </a:r>
            <a:r>
              <a:rPr lang="en-US" sz="2000" b="1" spc="45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3 steps</a:t>
            </a: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b="1" spc="15" dirty="0">
                <a:latin typeface="Cambria" pitchFamily="18" charset="0"/>
                <a:cs typeface="Lucida Sans Unicode"/>
              </a:rPr>
              <a:t>Deadline </a:t>
            </a:r>
            <a:r>
              <a:rPr lang="en-US" sz="2000" b="1" spc="-5" dirty="0">
                <a:latin typeface="Cambria" pitchFamily="18" charset="0"/>
                <a:cs typeface="Lucida Sans Unicode"/>
              </a:rPr>
              <a:t>for </a:t>
            </a:r>
            <a:r>
              <a:rPr lang="en-US" sz="2000" b="1" spc="10" dirty="0">
                <a:latin typeface="Cambria" pitchFamily="18" charset="0"/>
                <a:cs typeface="Lucida Sans Unicode"/>
              </a:rPr>
              <a:t>submission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of </a:t>
            </a:r>
            <a:r>
              <a:rPr lang="en-US" sz="2000" u="sng" spc="15" dirty="0">
                <a:latin typeface="Cambria" pitchFamily="18" charset="0"/>
                <a:cs typeface="Lucida Sans Unicode"/>
              </a:rPr>
              <a:t>Concept Notes</a:t>
            </a:r>
            <a:r>
              <a:rPr lang="en-US" sz="2000" spc="15" dirty="0">
                <a:latin typeface="Cambria" pitchFamily="18" charset="0"/>
                <a:cs typeface="Lucida Sans Unicode"/>
              </a:rPr>
              <a:t> </a:t>
            </a:r>
            <a:r>
              <a:rPr lang="en-US" sz="2000" spc="65" dirty="0">
                <a:latin typeface="Cambria" pitchFamily="18" charset="0"/>
                <a:cs typeface="Lucida Sans Unicode"/>
              </a:rPr>
              <a:t>(STEP 1)</a:t>
            </a:r>
            <a:r>
              <a:rPr lang="en-US" sz="2000" spc="15" dirty="0">
                <a:latin typeface="Cambria" pitchFamily="18" charset="0"/>
                <a:cs typeface="Lucida Sans Unicode"/>
              </a:rPr>
              <a:t>:</a:t>
            </a:r>
            <a:r>
              <a:rPr lang="en-US" sz="2000" dirty="0">
                <a:latin typeface="Cambria" pitchFamily="18" charset="0"/>
                <a:cs typeface="Lucida Sans Unicode"/>
              </a:rPr>
              <a:t>                 </a:t>
            </a:r>
            <a:r>
              <a:rPr lang="en-US" sz="2000" b="1" spc="65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31</a:t>
            </a:r>
            <a:r>
              <a:rPr lang="en-US" sz="2000" b="1" spc="65" baseline="30000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st</a:t>
            </a:r>
            <a:r>
              <a:rPr lang="sr-Latn-RS" sz="2000" b="1" spc="65" baseline="30000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 </a:t>
            </a:r>
            <a:r>
              <a:rPr lang="sr-Latn-RS" sz="2000" b="1" spc="65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October</a:t>
            </a:r>
            <a:r>
              <a:rPr lang="en-US" sz="2000" b="1" spc="65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 2025</a:t>
            </a: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b="1" spc="1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Deadline </a:t>
            </a:r>
            <a:r>
              <a:rPr lang="en-US" sz="2000" b="1" spc="-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for </a:t>
            </a:r>
            <a:r>
              <a:rPr lang="en-US" sz="2000" b="1" spc="10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submission </a:t>
            </a:r>
            <a:r>
              <a:rPr lang="en-US" sz="2000" spc="-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of </a:t>
            </a:r>
            <a:r>
              <a:rPr lang="en-US" sz="2000" u="sng" spc="-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Full Application</a:t>
            </a:r>
            <a:r>
              <a:rPr lang="en-US" sz="2000" spc="-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 </a:t>
            </a:r>
            <a:r>
              <a:rPr lang="en-US" sz="2000" spc="65" dirty="0"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(STEP 2)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              </a:t>
            </a:r>
            <a:r>
              <a:rPr lang="en-US" sz="2000" b="1" spc="65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 </a:t>
            </a:r>
            <a:r>
              <a:rPr lang="sr-Latn-ME" sz="2000" b="1" spc="65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30</a:t>
            </a:r>
            <a:r>
              <a:rPr lang="sr-Latn-ME" sz="2000" b="1" spc="65" baseline="30000" dirty="0">
                <a:solidFill>
                  <a:srgbClr val="FF0000"/>
                </a:solidFill>
                <a:latin typeface="Cambria" pitchFamily="18" charset="0"/>
                <a:cs typeface="Lucida Sans Unicode"/>
              </a:rPr>
              <a:t>th </a:t>
            </a:r>
            <a:r>
              <a:rPr lang="sr-Latn-ME" sz="2000" b="1" spc="65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January </a:t>
            </a:r>
            <a:r>
              <a:rPr lang="en-US" sz="2000" b="1" spc="65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202</a:t>
            </a:r>
            <a:r>
              <a:rPr lang="sr-Latn-ME" sz="2000" b="1" spc="65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Lucida Sans Unicode"/>
              </a:rPr>
              <a:t>6</a:t>
            </a:r>
            <a:endParaRPr lang="en-US" sz="2000" b="1" spc="65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Lucida Sans Unicode"/>
            </a:endParaRP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spc="5" dirty="0">
                <a:latin typeface="Cambria" pitchFamily="18" charset="0"/>
                <a:cs typeface="Lucida Sans Unicode"/>
              </a:rPr>
              <a:t>Application </a:t>
            </a:r>
            <a:r>
              <a:rPr lang="en-US" sz="2000" spc="25" dirty="0">
                <a:latin typeface="Cambria" pitchFamily="18" charset="0"/>
                <a:cs typeface="Lucida Sans Unicode"/>
              </a:rPr>
              <a:t>package </a:t>
            </a:r>
            <a:r>
              <a:rPr lang="en-US" sz="2000" dirty="0">
                <a:latin typeface="Cambria" pitchFamily="18" charset="0"/>
                <a:cs typeface="Lucida Sans Unicode"/>
              </a:rPr>
              <a:t>is </a:t>
            </a:r>
            <a:r>
              <a:rPr lang="en-US" sz="2000" spc="10" dirty="0">
                <a:latin typeface="Cambria" pitchFamily="18" charset="0"/>
                <a:cs typeface="Lucida Sans Unicode"/>
              </a:rPr>
              <a:t>available </a:t>
            </a:r>
            <a:r>
              <a:rPr lang="en-US" sz="2000" spc="15" dirty="0">
                <a:latin typeface="Cambria" pitchFamily="18" charset="0"/>
                <a:cs typeface="Lucida Sans Unicode"/>
              </a:rPr>
              <a:t>at </a:t>
            </a:r>
            <a:r>
              <a:rPr lang="en-US" sz="2000" spc="10" dirty="0">
                <a:latin typeface="Cambria" pitchFamily="18" charset="0"/>
                <a:cs typeface="Lucida Sans Unicode"/>
              </a:rPr>
              <a:t>the </a:t>
            </a:r>
            <a:r>
              <a:rPr lang="en-US" sz="2000" spc="-5" dirty="0">
                <a:latin typeface="Cambria" pitchFamily="18" charset="0"/>
                <a:cs typeface="Lucida Sans Unicode"/>
              </a:rPr>
              <a:t>following</a:t>
            </a:r>
            <a:r>
              <a:rPr lang="en-US" sz="2000" spc="520" dirty="0">
                <a:latin typeface="Cambria" pitchFamily="18" charset="0"/>
                <a:cs typeface="Lucida Sans Unicode"/>
              </a:rPr>
              <a:t> </a:t>
            </a:r>
            <a:r>
              <a:rPr lang="en-US" sz="2000" spc="10" dirty="0">
                <a:latin typeface="Cambria" pitchFamily="18" charset="0"/>
                <a:cs typeface="Lucida Sans Unicode"/>
              </a:rPr>
              <a:t>websites:</a:t>
            </a:r>
            <a:endParaRPr lang="sr-Latn-ME" sz="2000" spc="10" dirty="0">
              <a:latin typeface="Cambria" pitchFamily="18" charset="0"/>
              <a:cs typeface="Lucida Sans Unicode"/>
            </a:endParaRP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dirty="0">
                <a:latin typeface="Cambria" pitchFamily="18" charset="0"/>
                <a:cs typeface="Lucida Sans Unicode"/>
                <a:hlinkClick r:id="rId2"/>
              </a:rPr>
              <a:t>https://www.cbc-mne-alb.org/me/objavljen-prvi-poziv-u-okviru-programa-crna-gora-albanija-2021-2027/</a:t>
            </a:r>
            <a:r>
              <a:rPr lang="sr-Latn-ME" sz="2000" dirty="0">
                <a:latin typeface="Cambria" pitchFamily="18" charset="0"/>
                <a:cs typeface="Lucida Sans Unicode"/>
              </a:rPr>
              <a:t> </a:t>
            </a: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dirty="0">
                <a:latin typeface="Cambria" pitchFamily="18" charset="0"/>
                <a:cs typeface="Lucida Sans Unicode"/>
                <a:hlinkClick r:id="rId3"/>
              </a:rPr>
              <a:t>https://ec.europa.eu/info/funding-tenders/opportunities/portal/screen/opportunities/prospect-details/184545PROSPECTSEN</a:t>
            </a:r>
            <a:r>
              <a:rPr lang="sr-Latn-ME" sz="2000" dirty="0">
                <a:latin typeface="Cambria" pitchFamily="18" charset="0"/>
                <a:cs typeface="Lucida Sans Unicode"/>
              </a:rPr>
              <a:t> </a:t>
            </a: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r>
              <a:rPr lang="en-US" sz="2000" dirty="0">
                <a:latin typeface="Cambria" pitchFamily="18" charset="0"/>
                <a:cs typeface="Lucida Sans Unicode"/>
                <a:hlinkClick r:id="rId4"/>
              </a:rPr>
              <a:t>https://www.gov.me/clanak/prvi-poziv-za-dostavljanje-prijedloga-projekata-za-program-prekogranicne-saradnje-crna-gora-albanija-2021-2027-u-okviru-instrumenta-pretpristupne-pomoci-ipa-iii</a:t>
            </a:r>
            <a:r>
              <a:rPr lang="sr-Latn-ME" sz="2000" dirty="0">
                <a:latin typeface="Cambria" pitchFamily="18" charset="0"/>
                <a:cs typeface="Lucida Sans Unicode"/>
              </a:rPr>
              <a:t> </a:t>
            </a:r>
          </a:p>
          <a:p>
            <a:pPr marL="469265" marR="5080" indent="-457200" algn="just">
              <a:lnSpc>
                <a:spcPts val="18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Char char="Ø"/>
              <a:tabLst>
                <a:tab pos="260350" algn="l"/>
              </a:tabLst>
            </a:pPr>
            <a:endParaRPr lang="en-US" sz="2000" dirty="0">
              <a:latin typeface="Cambria" pitchFamily="18" charset="0"/>
              <a:cs typeface="Lucida Sans Unicod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09550"/>
            <a:ext cx="7704667" cy="704850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Cambria" pitchFamily="18" charset="0"/>
              </a:rPr>
              <a:t>WHERE AND WHEN TO SEND </a:t>
            </a:r>
            <a:br>
              <a:rPr lang="sr-Latn-RS" sz="2400" b="1" dirty="0">
                <a:latin typeface="Cambria" pitchFamily="18" charset="0"/>
              </a:rPr>
            </a:br>
            <a:r>
              <a:rPr lang="en-US" sz="2400" b="1" dirty="0">
                <a:latin typeface="Cambria" pitchFamily="18" charset="0"/>
              </a:rPr>
              <a:t>CONCEPT NOTES</a:t>
            </a:r>
            <a:r>
              <a:rPr lang="sr-Latn-RS" sz="2400" b="1" dirty="0">
                <a:latin typeface="Cambria" pitchFamily="18" charset="0"/>
              </a:rPr>
              <a:t>/FULL APPLICATION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2" y="1447800"/>
            <a:ext cx="8381998" cy="5562600"/>
          </a:xfrm>
        </p:spPr>
        <p:txBody>
          <a:bodyPr>
            <a:noAutofit/>
          </a:bodyPr>
          <a:lstStyle/>
          <a:p>
            <a:pPr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Applications must be submitted in a </a:t>
            </a:r>
            <a:r>
              <a:rPr lang="en-US" sz="1800" u="sng" dirty="0">
                <a:latin typeface="Cambria" pitchFamily="18" charset="0"/>
              </a:rPr>
              <a:t>sealed envelope </a:t>
            </a:r>
            <a:r>
              <a:rPr lang="en-US" sz="1800" b="1" dirty="0">
                <a:latin typeface="Cambria" pitchFamily="18" charset="0"/>
              </a:rPr>
              <a:t>by post, private courier service or by hand-delivery </a:t>
            </a:r>
            <a:r>
              <a:rPr lang="en-US" sz="1800" dirty="0">
                <a:latin typeface="Cambria" pitchFamily="18" charset="0"/>
              </a:rPr>
              <a:t>(a signed and dated certificate of receipt will be given to the deliverer) at the address below: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Pct val="100000"/>
              <a:buNone/>
            </a:pPr>
            <a:r>
              <a:rPr lang="en-US" sz="1800" dirty="0">
                <a:latin typeface="Cambria" pitchFamily="18" charset="0"/>
              </a:rPr>
              <a:t>………………………………………………………………………………………………………………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mbria" pitchFamily="18" charset="0"/>
              </a:rPr>
              <a:t>The Ministry of Finance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mbria" pitchFamily="18" charset="0"/>
              </a:rPr>
              <a:t>The Directorate for Finance</a:t>
            </a:r>
            <a:r>
              <a:rPr lang="sr-Latn-ME" sz="1800" b="1" dirty="0">
                <a:latin typeface="Cambria" pitchFamily="18" charset="0"/>
              </a:rPr>
              <a:t>,</a:t>
            </a:r>
            <a:r>
              <a:rPr lang="en-US" sz="1800" b="1" dirty="0">
                <a:latin typeface="Cambria" pitchFamily="18" charset="0"/>
              </a:rPr>
              <a:t> Contracting </a:t>
            </a:r>
            <a:r>
              <a:rPr lang="sr-Latn-ME" sz="1800" b="1" dirty="0">
                <a:latin typeface="Cambria" pitchFamily="18" charset="0"/>
              </a:rPr>
              <a:t>and Implementation </a:t>
            </a:r>
            <a:r>
              <a:rPr lang="en-US" sz="1800" b="1" dirty="0">
                <a:latin typeface="Cambria" pitchFamily="18" charset="0"/>
              </a:rPr>
              <a:t>of the EU Assistance Funds (CFCU)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latin typeface="Cambria" pitchFamily="18" charset="0"/>
              </a:rPr>
              <a:t>Stanka</a:t>
            </a:r>
            <a:r>
              <a:rPr lang="en-US" sz="1800" dirty="0">
                <a:latin typeface="Cambria" pitchFamily="18" charset="0"/>
              </a:rPr>
              <a:t> </a:t>
            </a:r>
            <a:r>
              <a:rPr lang="en-US" sz="1800" dirty="0" err="1">
                <a:latin typeface="Cambria" pitchFamily="18" charset="0"/>
              </a:rPr>
              <a:t>Dragojevića</a:t>
            </a:r>
            <a:r>
              <a:rPr lang="en-US" sz="1800" dirty="0">
                <a:latin typeface="Cambria" pitchFamily="18" charset="0"/>
              </a:rPr>
              <a:t> 2, 81000 Podgorica Montenegro </a:t>
            </a:r>
            <a:r>
              <a:rPr lang="en-US" sz="1800" dirty="0">
                <a:solidFill>
                  <a:srgbClr val="FF0000"/>
                </a:solidFill>
                <a:latin typeface="Cambria" pitchFamily="18" charset="0"/>
              </a:rPr>
              <a:t>(for hand delivery room 5)</a:t>
            </a:r>
            <a:endParaRPr lang="sr-Latn-ME" sz="1800" dirty="0">
              <a:solidFill>
                <a:srgbClr val="FF0000"/>
              </a:solidFill>
              <a:latin typeface="Cambria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mbria" pitchFamily="18" charset="0"/>
              </a:rPr>
              <a:t>Opening hours of the Contracting Authority: 07:00 – 15:00h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mbria" pitchFamily="18" charset="0"/>
              </a:rPr>
              <a:t>……………………………………………………………………………………………………………………....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Applications sent by any other means (e.g. by fax or by e-mail) or delivered to other addresses </a:t>
            </a:r>
            <a:r>
              <a:rPr lang="en-US" sz="1800" b="1" dirty="0">
                <a:latin typeface="Cambria" pitchFamily="18" charset="0"/>
              </a:rPr>
              <a:t>will be rejected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b="1" dirty="0">
                <a:latin typeface="Cambria" pitchFamily="18" charset="0"/>
              </a:rPr>
              <a:t>Submission deadline</a:t>
            </a:r>
            <a:r>
              <a:rPr lang="sr-Latn-RS" sz="1800" b="1" dirty="0">
                <a:latin typeface="Cambria" pitchFamily="18" charset="0"/>
              </a:rPr>
              <a:t> for Concept Note </a:t>
            </a:r>
            <a:r>
              <a:rPr lang="en-US" sz="1800" b="1" dirty="0">
                <a:latin typeface="Cambria" pitchFamily="18" charset="0"/>
              </a:rPr>
              <a:t>: </a:t>
            </a:r>
            <a:r>
              <a:rPr lang="sr-Latn-ME" sz="1800" dirty="0">
                <a:solidFill>
                  <a:srgbClr val="FF0000"/>
                </a:solidFill>
                <a:latin typeface="Cambria" pitchFamily="18" charset="0"/>
              </a:rPr>
              <a:t>31st October 2025 </a:t>
            </a:r>
            <a:r>
              <a:rPr lang="en-US" sz="1800" dirty="0">
                <a:latin typeface="Cambria" pitchFamily="18" charset="0"/>
              </a:rPr>
              <a:t>as </a:t>
            </a:r>
            <a:r>
              <a:rPr lang="en-US" sz="1800" u="sng" dirty="0">
                <a:latin typeface="Cambria" pitchFamily="18" charset="0"/>
              </a:rPr>
              <a:t>evidenced by the date of dispatch, the postmark or the date of the deposit slip.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b="1" dirty="0">
                <a:latin typeface="Cambria" pitchFamily="18" charset="0"/>
              </a:rPr>
              <a:t>Submission deadline for </a:t>
            </a:r>
            <a:r>
              <a:rPr lang="sr-Latn-RS" sz="1800" b="1" dirty="0">
                <a:latin typeface="Cambria" pitchFamily="18" charset="0"/>
              </a:rPr>
              <a:t>Concept Note </a:t>
            </a:r>
            <a:r>
              <a:rPr lang="en-US" sz="1800" b="1" dirty="0">
                <a:latin typeface="Cambria" pitchFamily="18" charset="0"/>
              </a:rPr>
              <a:t>h</a:t>
            </a:r>
            <a:r>
              <a:rPr lang="sr-Latn-ME" sz="1800" b="1" dirty="0">
                <a:latin typeface="Cambria" pitchFamily="18" charset="0"/>
              </a:rPr>
              <a:t>and delivery: </a:t>
            </a:r>
            <a:r>
              <a:rPr lang="sr-Latn-ME" sz="1800" dirty="0">
                <a:solidFill>
                  <a:srgbClr val="FF0000"/>
                </a:solidFill>
                <a:latin typeface="Cambria" pitchFamily="18" charset="0"/>
              </a:rPr>
              <a:t>31st October 2025 </a:t>
            </a:r>
            <a:r>
              <a:rPr lang="sr-Latn-RS" sz="1800" dirty="0">
                <a:solidFill>
                  <a:srgbClr val="FF0000"/>
                </a:solidFill>
                <a:latin typeface="Cambria" pitchFamily="18" charset="0"/>
              </a:rPr>
              <a:t>by </a:t>
            </a:r>
            <a:r>
              <a:rPr lang="sr-Latn-ME" sz="1800" dirty="0">
                <a:solidFill>
                  <a:srgbClr val="FF0000"/>
                </a:solidFill>
                <a:latin typeface="Cambria" pitchFamily="18" charset="0"/>
              </a:rPr>
              <a:t>14:30h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The </a:t>
            </a:r>
            <a:r>
              <a:rPr lang="en-US" sz="1800" b="1" dirty="0">
                <a:latin typeface="Cambria" pitchFamily="18" charset="0"/>
              </a:rPr>
              <a:t>deadline for the </a:t>
            </a:r>
            <a:r>
              <a:rPr lang="en-US" sz="1800" b="1" dirty="0">
                <a:solidFill>
                  <a:srgbClr val="FF0000"/>
                </a:solidFill>
                <a:latin typeface="Cambria" pitchFamily="18" charset="0"/>
              </a:rPr>
              <a:t>submission of full applications </a:t>
            </a:r>
            <a:r>
              <a:rPr lang="en-US" sz="1800" b="1" dirty="0">
                <a:latin typeface="Cambria" pitchFamily="18" charset="0"/>
              </a:rPr>
              <a:t>will be indicated in the letter</a:t>
            </a:r>
            <a:r>
              <a:rPr lang="en-US" sz="1800" dirty="0">
                <a:latin typeface="Cambria" pitchFamily="18" charset="0"/>
              </a:rPr>
              <a:t> sent to the lead applicants whose application has been pre-selected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1800" dirty="0">
                <a:latin typeface="Cambria" pitchFamily="18" charset="0"/>
              </a:rPr>
              <a:t>Any</a:t>
            </a:r>
            <a:r>
              <a:rPr lang="sr-Latn-RS" sz="1800" dirty="0">
                <a:latin typeface="Cambria" pitchFamily="18" charset="0"/>
              </a:rPr>
              <a:t> application </a:t>
            </a:r>
            <a:r>
              <a:rPr lang="en-US" sz="1800" dirty="0">
                <a:latin typeface="Cambria" pitchFamily="18" charset="0"/>
              </a:rPr>
              <a:t>submitted after the deadline </a:t>
            </a:r>
            <a:r>
              <a:rPr lang="en-US" sz="1800" b="1" dirty="0">
                <a:latin typeface="Cambria" pitchFamily="18" charset="0"/>
              </a:rPr>
              <a:t>will be rejected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endParaRPr lang="en-US" sz="1800" b="1" dirty="0">
              <a:latin typeface="Cambria" pitchFamily="18" charset="0"/>
            </a:endParaRPr>
          </a:p>
          <a:p>
            <a:pP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42771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1" y="-9525"/>
            <a:ext cx="7704667" cy="6095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Cambria" pitchFamily="18" charset="0"/>
              </a:rPr>
              <a:t>HOW TO SEND CONCEPTS NOTES</a:t>
            </a:r>
            <a:r>
              <a:rPr lang="sr-Latn-RS" sz="2400" b="1" dirty="0">
                <a:latin typeface="Cambria" pitchFamily="18" charset="0"/>
              </a:rPr>
              <a:t>/FULL APPLICATION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630" y="600074"/>
            <a:ext cx="8085667" cy="4953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sr-Latn-RS" sz="2000" dirty="0">
                <a:latin typeface="Cambria" panose="02040503050406030204" pitchFamily="18" charset="0"/>
                <a:ea typeface="Cambria" panose="02040503050406030204" pitchFamily="18" charset="0"/>
              </a:rPr>
              <a:t>applications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by the lead applicant must be submitted in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one original and 3 copies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in A4 size, each bound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ME" sz="2000" dirty="0">
                <a:latin typeface="Cambria" pitchFamily="18" charset="0"/>
              </a:rPr>
              <a:t>Applicants must apply </a:t>
            </a:r>
            <a:r>
              <a:rPr lang="sr-Latn-ME" sz="2000" b="1" dirty="0">
                <a:latin typeface="Cambria" pitchFamily="18" charset="0"/>
              </a:rPr>
              <a:t>in English</a:t>
            </a:r>
            <a:endParaRPr lang="en-US" sz="2000" b="1" dirty="0">
              <a:latin typeface="Cambria" pitchFamily="18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sr-Latn-ME" sz="2000" b="1" dirty="0">
                <a:latin typeface="Cambria" pitchFamily="18" charset="0"/>
              </a:rPr>
              <a:t>Hand-written applications</a:t>
            </a:r>
            <a:r>
              <a:rPr lang="en-US" sz="2000" b="1" dirty="0">
                <a:latin typeface="Cambria" pitchFamily="18" charset="0"/>
              </a:rPr>
              <a:t> </a:t>
            </a:r>
            <a:r>
              <a:rPr lang="sr-Latn-ME" sz="2000" b="1" dirty="0">
                <a:latin typeface="Cambria" pitchFamily="18" charset="0"/>
              </a:rPr>
              <a:t> will not be accepted</a:t>
            </a:r>
            <a:endParaRPr lang="en-US" sz="2000" b="1" dirty="0">
              <a:latin typeface="Cambria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b="1" dirty="0">
                <a:latin typeface="Cambria" pitchFamily="18" charset="0"/>
              </a:rPr>
              <a:t>Electronic version </a:t>
            </a:r>
            <a:r>
              <a:rPr lang="sr-Latn-ME" sz="2000" dirty="0">
                <a:latin typeface="Cambria" pitchFamily="18" charset="0"/>
              </a:rPr>
              <a:t>(CD-ROM or a USB memory stick) </a:t>
            </a:r>
            <a:r>
              <a:rPr lang="en-US" sz="2000" dirty="0">
                <a:latin typeface="Cambria" pitchFamily="18" charset="0"/>
              </a:rPr>
              <a:t>along with the paper version in a sealed envelope.</a:t>
            </a:r>
            <a:r>
              <a:rPr lang="sr-Latn-RS" sz="2000" dirty="0">
                <a:latin typeface="Cambria" pitchFamily="18" charset="0"/>
              </a:rPr>
              <a:t> </a:t>
            </a:r>
            <a:r>
              <a:rPr lang="en-US" sz="2000" dirty="0">
                <a:latin typeface="Cambria" pitchFamily="18" charset="0"/>
              </a:rPr>
              <a:t>The electronic file must contain </a:t>
            </a:r>
            <a:r>
              <a:rPr lang="en-US" sz="2000" u="sng" dirty="0">
                <a:latin typeface="Cambria" pitchFamily="18" charset="0"/>
              </a:rPr>
              <a:t>exactly</a:t>
            </a:r>
            <a:r>
              <a:rPr lang="en-US" sz="2000" dirty="0">
                <a:latin typeface="Cambria" pitchFamily="18" charset="0"/>
              </a:rPr>
              <a:t> the same application as the paper version enclosed.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</a:rPr>
              <a:t>Where lead applicants send </a:t>
            </a:r>
            <a:r>
              <a:rPr lang="en-US" sz="2000" u="sng" dirty="0">
                <a:latin typeface="Cambria" pitchFamily="18" charset="0"/>
              </a:rPr>
              <a:t>several different </a:t>
            </a:r>
            <a:r>
              <a:rPr lang="sr-Latn-RS" sz="2000" u="sng" dirty="0">
                <a:latin typeface="Cambria" pitchFamily="18" charset="0"/>
              </a:rPr>
              <a:t>applications</a:t>
            </a:r>
            <a:r>
              <a:rPr lang="en-US" sz="2000" u="sng" dirty="0">
                <a:latin typeface="Cambria" pitchFamily="18" charset="0"/>
              </a:rPr>
              <a:t>, each one must be sent separately.</a:t>
            </a:r>
            <a:endParaRPr lang="sr-Latn-ME" sz="2000" u="sng" dirty="0">
              <a:latin typeface="Cambria" pitchFamily="18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itchFamily="18" charset="0"/>
              </a:rPr>
              <a:t>The envelope </a:t>
            </a:r>
            <a:r>
              <a:rPr lang="en-US" sz="2000" b="1" dirty="0">
                <a:latin typeface="Cambria" pitchFamily="18" charset="0"/>
              </a:rPr>
              <a:t>MUST</a:t>
            </a:r>
            <a:r>
              <a:rPr lang="en-US" sz="2000" dirty="0">
                <a:latin typeface="Cambria" pitchFamily="18" charset="0"/>
              </a:rPr>
              <a:t> have: </a:t>
            </a:r>
          </a:p>
          <a:p>
            <a:pPr lvl="1">
              <a:buSzPct val="100000"/>
              <a:buFont typeface="Wingdings" panose="05000000000000000000" pitchFamily="2" charset="2"/>
              <a:buChar char="ü"/>
            </a:pPr>
            <a:r>
              <a:rPr lang="en-US" sz="1800" b="1" dirty="0">
                <a:latin typeface="Cambria" pitchFamily="18" charset="0"/>
              </a:rPr>
              <a:t>Reference number and the title </a:t>
            </a:r>
            <a:r>
              <a:rPr lang="en-US" sz="1800" dirty="0">
                <a:latin typeface="Cambria" pitchFamily="18" charset="0"/>
              </a:rPr>
              <a:t>of the call for proposals</a:t>
            </a:r>
          </a:p>
          <a:p>
            <a:pPr lvl="1">
              <a:buSzPct val="100000"/>
              <a:buFont typeface="Wingdings" panose="05000000000000000000" pitchFamily="2" charset="2"/>
              <a:buChar char="ü"/>
            </a:pPr>
            <a:r>
              <a:rPr lang="en-US" sz="1800" b="1" dirty="0">
                <a:latin typeface="Cambria" pitchFamily="18" charset="0"/>
              </a:rPr>
              <a:t>Full name and address </a:t>
            </a:r>
            <a:r>
              <a:rPr lang="en-US" sz="1800" dirty="0">
                <a:latin typeface="Cambria" pitchFamily="18" charset="0"/>
              </a:rPr>
              <a:t>of the lead applicant</a:t>
            </a:r>
            <a:endParaRPr lang="sr-Latn-RS" sz="1800" dirty="0">
              <a:latin typeface="Cambria" pitchFamily="18" charset="0"/>
            </a:endParaRPr>
          </a:p>
          <a:p>
            <a:pPr lvl="1">
              <a:buSzPct val="100000"/>
              <a:buFont typeface="Wingdings" panose="05000000000000000000" pitchFamily="2" charset="2"/>
              <a:buChar char="ü"/>
            </a:pPr>
            <a:r>
              <a:rPr lang="en-US" sz="1800" dirty="0">
                <a:latin typeface="Cambria" pitchFamily="18" charset="0"/>
              </a:rPr>
              <a:t>Marked with words ‘</a:t>
            </a:r>
            <a:r>
              <a:rPr lang="en-US" sz="1800" b="1" dirty="0">
                <a:latin typeface="Cambria" pitchFamily="18" charset="0"/>
              </a:rPr>
              <a:t>Not to be opened before the opening session</a:t>
            </a:r>
            <a:r>
              <a:rPr lang="en-US" sz="1800" dirty="0">
                <a:latin typeface="Cambria" pitchFamily="18" charset="0"/>
              </a:rPr>
              <a:t>’ and ‘</a:t>
            </a:r>
            <a:r>
              <a:rPr lang="en-US" sz="1800" b="1" dirty="0">
                <a:latin typeface="Cambria" pitchFamily="18" charset="0"/>
              </a:rPr>
              <a:t>Ne </a:t>
            </a:r>
            <a:r>
              <a:rPr lang="en-US" sz="1800" b="1" dirty="0" err="1">
                <a:latin typeface="Cambria" pitchFamily="18" charset="0"/>
              </a:rPr>
              <a:t>otvarati</a:t>
            </a:r>
            <a:r>
              <a:rPr lang="en-US" sz="1800" b="1" dirty="0">
                <a:latin typeface="Cambria" pitchFamily="18" charset="0"/>
              </a:rPr>
              <a:t> </a:t>
            </a:r>
            <a:r>
              <a:rPr lang="en-US" sz="1800" b="1" dirty="0" err="1">
                <a:latin typeface="Cambria" pitchFamily="18" charset="0"/>
              </a:rPr>
              <a:t>prije</a:t>
            </a:r>
            <a:r>
              <a:rPr lang="en-US" sz="1800" b="1" dirty="0">
                <a:latin typeface="Cambria" pitchFamily="18" charset="0"/>
              </a:rPr>
              <a:t> </a:t>
            </a:r>
            <a:r>
              <a:rPr lang="en-US" sz="1800" b="1" dirty="0" err="1">
                <a:latin typeface="Cambria" pitchFamily="18" charset="0"/>
              </a:rPr>
              <a:t>sastanka</a:t>
            </a:r>
            <a:r>
              <a:rPr lang="en-US" sz="1800" b="1" dirty="0">
                <a:latin typeface="Cambria" pitchFamily="18" charset="0"/>
              </a:rPr>
              <a:t> za </a:t>
            </a:r>
            <a:r>
              <a:rPr lang="en-US" sz="1800" b="1" dirty="0" err="1">
                <a:latin typeface="Cambria" pitchFamily="18" charset="0"/>
              </a:rPr>
              <a:t>otvaranje</a:t>
            </a:r>
            <a:r>
              <a:rPr lang="en-US" sz="1800" b="1" dirty="0">
                <a:latin typeface="Cambria" pitchFamily="18" charset="0"/>
              </a:rPr>
              <a:t> </a:t>
            </a:r>
            <a:r>
              <a:rPr lang="en-US" sz="1800" b="1" dirty="0" err="1">
                <a:latin typeface="Cambria" pitchFamily="18" charset="0"/>
              </a:rPr>
              <a:t>prijedloga</a:t>
            </a:r>
            <a:r>
              <a:rPr lang="en-US" sz="1800" b="1" dirty="0">
                <a:latin typeface="Cambria" pitchFamily="18" charset="0"/>
              </a:rPr>
              <a:t> </a:t>
            </a:r>
            <a:r>
              <a:rPr lang="en-US" sz="1800" b="1" dirty="0" err="1">
                <a:latin typeface="Cambria" pitchFamily="18" charset="0"/>
              </a:rPr>
              <a:t>projekata</a:t>
            </a:r>
            <a:r>
              <a:rPr lang="en-US" sz="1800" dirty="0">
                <a:latin typeface="Cambria" pitchFamily="18" charset="0"/>
              </a:rPr>
              <a:t>.’</a:t>
            </a:r>
            <a:endParaRPr lang="sr-Latn-ME" sz="1800" dirty="0">
              <a:latin typeface="Cambria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FA6AA8-998F-31EB-296B-279E06D5D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630" y="5715000"/>
            <a:ext cx="777967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39F93A-D0BD-8681-C91A-161AF9454271}"/>
              </a:ext>
            </a:extLst>
          </p:cNvPr>
          <p:cNvSpPr txBox="1"/>
          <p:nvPr/>
        </p:nvSpPr>
        <p:spPr>
          <a:xfrm>
            <a:off x="1607697" y="5581649"/>
            <a:ext cx="74220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>
              <a:buNone/>
            </a:pPr>
            <a:r>
              <a:rPr lang="en-US" sz="1800" i="1" dirty="0">
                <a:latin typeface="Cambria" pitchFamily="18" charset="0"/>
              </a:rPr>
              <a:t>Lead applicants are advised to verify that their concept note is complete using the </a:t>
            </a:r>
            <a:r>
              <a:rPr lang="en-US" sz="1800" b="1" i="1" dirty="0">
                <a:solidFill>
                  <a:srgbClr val="FF0000"/>
                </a:solidFill>
                <a:latin typeface="Cambria" pitchFamily="18" charset="0"/>
              </a:rPr>
              <a:t>checklist for concept note </a:t>
            </a:r>
            <a:r>
              <a:rPr lang="en-US" sz="1800" i="1" dirty="0">
                <a:latin typeface="Cambria" pitchFamily="18" charset="0"/>
              </a:rPr>
              <a:t>(Part A Section 2 of the grant application form)</a:t>
            </a:r>
            <a:r>
              <a:rPr lang="sr-Latn-RS" sz="1800" i="1" dirty="0">
                <a:latin typeface="Cambria" pitchFamily="18" charset="0"/>
              </a:rPr>
              <a:t> and </a:t>
            </a:r>
            <a:r>
              <a:rPr lang="sr-Latn-RS" sz="1800" b="1" i="1" dirty="0">
                <a:solidFill>
                  <a:srgbClr val="FF0000"/>
                </a:solidFill>
                <a:latin typeface="Cambria" pitchFamily="18" charset="0"/>
              </a:rPr>
              <a:t>checklist for full application </a:t>
            </a:r>
            <a:r>
              <a:rPr lang="sr-Latn-RS" sz="1800" i="1" dirty="0">
                <a:latin typeface="Cambria" pitchFamily="18" charset="0"/>
              </a:rPr>
              <a:t>(</a:t>
            </a:r>
            <a:r>
              <a:rPr lang="en-US" sz="1800" i="1" dirty="0">
                <a:latin typeface="Cambria" pitchFamily="18" charset="0"/>
              </a:rPr>
              <a:t>Section 7 of Part B of the grant application form)</a:t>
            </a:r>
            <a:r>
              <a:rPr lang="sr-Latn-RS" sz="1800" i="1" dirty="0">
                <a:latin typeface="Cambria" pitchFamily="18" charset="0"/>
              </a:rPr>
              <a:t>. </a:t>
            </a:r>
            <a:r>
              <a:rPr lang="en-US" sz="1800" b="1" i="1" dirty="0">
                <a:latin typeface="Cambria" pitchFamily="18" charset="0"/>
              </a:rPr>
              <a:t>Incomplete applications may be rejected!</a:t>
            </a:r>
            <a:endParaRPr lang="en-US" sz="1800" i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6631"/>
            <a:ext cx="8006292" cy="533399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Cambria" pitchFamily="18" charset="0"/>
              </a:rPr>
              <a:t>FURTHER INFORMATION </a:t>
            </a:r>
            <a:br>
              <a:rPr lang="en-US" sz="2400" b="1" dirty="0">
                <a:latin typeface="Cambria" pitchFamily="18" charset="0"/>
              </a:rPr>
            </a:br>
            <a:r>
              <a:rPr lang="en-US" sz="2400" b="1" dirty="0">
                <a:latin typeface="Cambria" pitchFamily="18" charset="0"/>
              </a:rPr>
              <a:t>ABOUT CONCEPT NOTE/FULL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54173"/>
            <a:ext cx="8387292" cy="488462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Questions may be sent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by e-mail no later than 21 days before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deadline for the submission of concept note/full application on the following email address:</a:t>
            </a:r>
            <a:r>
              <a:rPr lang="sr-Latn-ME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c</a:t>
            </a:r>
            <a:r>
              <a:rPr lang="sr-Latn-ME" sz="2000" b="1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f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pmne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.</a:t>
            </a:r>
            <a:r>
              <a:rPr lang="sr-Latn-ME" sz="2000" b="1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alb@mif.gov.me</a:t>
            </a:r>
            <a:r>
              <a:rPr lang="sr-Latn-ME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Replies will be given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no later than 11 days before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deadline for submission of concept note/full application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No individual replies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will be given to questions. </a:t>
            </a:r>
          </a:p>
          <a:p>
            <a:pPr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All questions and answers as well as other important notices will be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published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on the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following websites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ü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The programme website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https://www.cbc-mne-</a:t>
            </a:r>
            <a:r>
              <a:rPr lang="sr-Latn-ME" sz="16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alb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.org/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ü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The website of the contracting authority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https://www.gov.me/mif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ü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The website of DG International Partnerships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https://ec.europa.eu/international-partnerships/funding/looking-for-funding_en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 or 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ü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Funding &amp; Tender opportunities (F&amp;T Portal)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hlinkClick r:id="rId6"/>
              </a:rPr>
              <a:t>https://ec.europa.eu/info/fundingtenders/opportunities/portal/screen/home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CB9F61-3FBF-B5B5-44DC-7DE31B083F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200" y="5692943"/>
            <a:ext cx="777967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073FE3-2E4C-6AF8-7973-7E0BF2D99D10}"/>
              </a:ext>
            </a:extLst>
          </p:cNvPr>
          <p:cNvSpPr txBox="1"/>
          <p:nvPr/>
        </p:nvSpPr>
        <p:spPr>
          <a:xfrm>
            <a:off x="2596092" y="5638800"/>
            <a:ext cx="6324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It is therefore advisable to </a:t>
            </a:r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consult the abovementioned website regularly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in order to be informed of the questions and answers published</a:t>
            </a:r>
            <a:endParaRPr lang="en-GB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778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704667" cy="4952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Cambria" pitchFamily="18" charset="0"/>
              </a:rPr>
              <a:t>INDICATIVE TIMETABLE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62000"/>
            <a:ext cx="7924800" cy="541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>
                <a:latin typeface="Cambria" pitchFamily="18" charset="0"/>
              </a:rPr>
              <a:t>       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4C5AD-BA80-9F44-37C5-4AC634E7C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14300"/>
            <a:ext cx="777967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757FF9-446B-4A4F-BD2E-DCDDC80AF76F}"/>
              </a:ext>
            </a:extLst>
          </p:cNvPr>
          <p:cNvPicPr/>
          <p:nvPr/>
        </p:nvPicPr>
        <p:blipFill rotWithShape="1">
          <a:blip r:embed="rId3"/>
          <a:srcRect l="32660" t="26799" r="34186" b="33687"/>
          <a:stretch/>
        </p:blipFill>
        <p:spPr bwMode="auto">
          <a:xfrm>
            <a:off x="1752600" y="1357312"/>
            <a:ext cx="5638800" cy="4143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A674569-2BCA-DF2E-BCE4-0CCA51F448BC}"/>
              </a:ext>
            </a:extLst>
          </p:cNvPr>
          <p:cNvSpPr txBox="1">
            <a:spLocks/>
          </p:cNvSpPr>
          <p:nvPr/>
        </p:nvSpPr>
        <p:spPr>
          <a:xfrm>
            <a:off x="2362200" y="1524000"/>
            <a:ext cx="3965591" cy="990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sz="4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Q&amp;A</a:t>
            </a:r>
            <a:endParaRPr lang="sr-Latn-RS" sz="4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7" name="Picture 6" descr="A red question mark and a ball&#10;&#10;Description automatically generated">
            <a:extLst>
              <a:ext uri="{FF2B5EF4-FFF2-40B4-BE49-F238E27FC236}">
                <a16:creationId xmlns:a16="http://schemas.microsoft.com/office/drawing/2014/main" id="{C92FDDFB-648F-753F-9F71-9D35AABE1F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819400"/>
            <a:ext cx="1943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000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447800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Cambria" pitchFamily="18" charset="0"/>
              </a:rPr>
              <a:t>CBC Montenegro</a:t>
            </a:r>
            <a:r>
              <a:rPr lang="sr-Latn-ME" sz="2000" b="1" dirty="0">
                <a:latin typeface="Cambria" pitchFamily="18" charset="0"/>
              </a:rPr>
              <a:t>-Albania</a:t>
            </a:r>
            <a:endParaRPr lang="en-US" sz="20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3001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sr-Latn-ME" dirty="0">
              <a:latin typeface="Cambria" pitchFamily="18" charset="0"/>
            </a:endParaRPr>
          </a:p>
          <a:p>
            <a:pPr algn="ctr">
              <a:buNone/>
            </a:pPr>
            <a:r>
              <a:rPr lang="sr-Latn-ME" b="1" dirty="0">
                <a:latin typeface="Cambria" pitchFamily="18" charset="0"/>
              </a:rPr>
              <a:t>THANK YOU FOR YOUR ATTENTION!</a:t>
            </a:r>
            <a:endParaRPr lang="en-US" b="1" dirty="0">
              <a:latin typeface="Cambria" pitchFamily="18" charset="0"/>
            </a:endParaRPr>
          </a:p>
          <a:p>
            <a:pPr algn="ctr">
              <a:buNone/>
            </a:pPr>
            <a:endParaRPr lang="en-US" b="1" dirty="0">
              <a:latin typeface="Cambria" pitchFamily="18" charset="0"/>
            </a:endParaRPr>
          </a:p>
          <a:p>
            <a:pPr algn="ctr">
              <a:buNone/>
            </a:pPr>
            <a:r>
              <a:rPr lang="en-US" b="1" dirty="0">
                <a:latin typeface="Cambria" pitchFamily="18" charset="0"/>
              </a:rPr>
              <a:t>Good luck!</a:t>
            </a:r>
            <a:endParaRPr lang="sr-Latn-ME" b="1" dirty="0">
              <a:latin typeface="Cambria" pitchFamily="18" charset="0"/>
            </a:endParaRPr>
          </a:p>
          <a:p>
            <a:pPr algn="ctr">
              <a:buNone/>
            </a:pPr>
            <a:endParaRPr lang="sr-Latn-ME" b="1" dirty="0">
              <a:latin typeface="Cambria" pitchFamily="18" charset="0"/>
            </a:endParaRPr>
          </a:p>
          <a:p>
            <a:pPr algn="ctr">
              <a:buNone/>
            </a:pPr>
            <a:r>
              <a:rPr lang="en-US" b="1" dirty="0">
                <a:latin typeface="Cambria" pitchFamily="18" charset="0"/>
                <a:hlinkClick r:id="rId2"/>
              </a:rPr>
              <a:t>c</a:t>
            </a:r>
            <a:r>
              <a:rPr lang="sr-Latn-ME" b="1" dirty="0">
                <a:latin typeface="Cambria" pitchFamily="18" charset="0"/>
                <a:hlinkClick r:id="rId2"/>
              </a:rPr>
              <a:t>f</a:t>
            </a:r>
            <a:r>
              <a:rPr lang="en-US" b="1" dirty="0" err="1">
                <a:latin typeface="Cambria" pitchFamily="18" charset="0"/>
                <a:hlinkClick r:id="rId2"/>
              </a:rPr>
              <a:t>pmne</a:t>
            </a:r>
            <a:r>
              <a:rPr lang="en-US" b="1" dirty="0">
                <a:latin typeface="Cambria" pitchFamily="18" charset="0"/>
                <a:hlinkClick r:id="rId2"/>
              </a:rPr>
              <a:t>.</a:t>
            </a:r>
            <a:r>
              <a:rPr lang="sr-Latn-ME" b="1" dirty="0">
                <a:latin typeface="Cambria" pitchFamily="18" charset="0"/>
                <a:hlinkClick r:id="rId2"/>
              </a:rPr>
              <a:t>alb@mif.gov.me</a:t>
            </a:r>
            <a:r>
              <a:rPr lang="sr-Latn-ME" b="1" dirty="0">
                <a:latin typeface="Cambria" pitchFamily="18" charset="0"/>
              </a:rPr>
              <a:t> </a:t>
            </a:r>
            <a:endParaRPr lang="en-US" b="1" dirty="0">
              <a:latin typeface="Cambria" pitchFamily="18" charset="0"/>
            </a:endParaRPr>
          </a:p>
        </p:txBody>
      </p:sp>
      <p:sp>
        <p:nvSpPr>
          <p:cNvPr id="6" name="object 10"/>
          <p:cNvSpPr/>
          <p:nvPr/>
        </p:nvSpPr>
        <p:spPr>
          <a:xfrm>
            <a:off x="1103856" y="507304"/>
            <a:ext cx="1219200" cy="76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1"/>
          <p:cNvSpPr/>
          <p:nvPr/>
        </p:nvSpPr>
        <p:spPr>
          <a:xfrm>
            <a:off x="3810000" y="457200"/>
            <a:ext cx="1600200" cy="838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DDCBF7-2145-4260-8E71-7F49AE84C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524347"/>
            <a:ext cx="1219200" cy="7710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76201"/>
            <a:ext cx="7704667" cy="457199"/>
          </a:xfrm>
        </p:spPr>
        <p:txBody>
          <a:bodyPr>
            <a:noAutofit/>
          </a:bodyPr>
          <a:lstStyle/>
          <a:p>
            <a:r>
              <a:rPr lang="sr-Latn-RS" sz="2400" b="1" dirty="0">
                <a:latin typeface="Cambria" pitchFamily="18" charset="0"/>
              </a:rPr>
              <a:t>THE ACTORS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0233" y="533400"/>
            <a:ext cx="7848600" cy="5943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RS" sz="2000" b="1" dirty="0">
                <a:latin typeface="Cambria" pitchFamily="18" charset="0"/>
              </a:rPr>
              <a:t>Lead Applicant</a:t>
            </a:r>
            <a:endParaRPr lang="sr-Latn-ME" sz="2000" b="1" dirty="0">
              <a:latin typeface="Cambria" pitchFamily="18" charset="0"/>
            </a:endParaRP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Must comply with all criteria given in the Guidelines for Applicants;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Signs Declaration </a:t>
            </a:r>
            <a:r>
              <a:rPr lang="en-US" sz="2000" dirty="0">
                <a:latin typeface="Cambria" pitchFamily="18" charset="0"/>
              </a:rPr>
              <a:t>by the Lead applicant</a:t>
            </a:r>
            <a:r>
              <a:rPr lang="sr-Latn-RS" sz="2000" dirty="0">
                <a:latin typeface="Cambria" pitchFamily="18" charset="0"/>
              </a:rPr>
              <a:t>;</a:t>
            </a:r>
            <a:endParaRPr lang="sr-Latn-ME" sz="2000" dirty="0">
              <a:latin typeface="Cambria" pitchFamily="18" charset="0"/>
            </a:endParaRP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ME" sz="2000" dirty="0">
                <a:latin typeface="Cambria" pitchFamily="18" charset="0"/>
              </a:rPr>
              <a:t>PART A, SECTION 3 (Concept Note);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ME" sz="2000" dirty="0">
                <a:latin typeface="Cambria" pitchFamily="18" charset="0"/>
              </a:rPr>
              <a:t>PART B, SECTION 8 (Full application).</a:t>
            </a:r>
          </a:p>
          <a:p>
            <a:pPr marL="0" indent="0">
              <a:buNone/>
            </a:pPr>
            <a:r>
              <a:rPr lang="sr-Latn-ME" sz="2000" b="1" dirty="0">
                <a:latin typeface="Cambria" pitchFamily="18" charset="0"/>
              </a:rPr>
              <a:t>Co-applicant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Must comply with all criteria requested for the Lead Applicant;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Signs </a:t>
            </a:r>
            <a:r>
              <a:rPr lang="en-US" sz="2000" dirty="0">
                <a:latin typeface="Cambria" pitchFamily="18" charset="0"/>
              </a:rPr>
              <a:t>Mandate for co-applicant(s)</a:t>
            </a:r>
            <a:r>
              <a:rPr lang="sr-Latn-RS" sz="2000" dirty="0">
                <a:latin typeface="Cambria" pitchFamily="18" charset="0"/>
              </a:rPr>
              <a:t>;</a:t>
            </a:r>
            <a:endParaRPr lang="en-US" sz="2000" dirty="0">
              <a:latin typeface="Cambria" pitchFamily="18" charset="0"/>
            </a:endParaRP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ME" sz="2000" dirty="0">
                <a:latin typeface="Cambria" pitchFamily="18" charset="0"/>
              </a:rPr>
              <a:t>PART B, SECTION 4 of the Grant Application Form.</a:t>
            </a:r>
          </a:p>
          <a:p>
            <a:pPr marL="0" indent="0">
              <a:buNone/>
            </a:pPr>
            <a:r>
              <a:rPr lang="sr-Latn-ME" sz="2000" b="1" dirty="0">
                <a:latin typeface="Cambria" pitchFamily="18" charset="0"/>
              </a:rPr>
              <a:t>Affiliated entity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Must comply with all criteria requested for the Lead Applicant and Co-applicant;</a:t>
            </a:r>
            <a:endParaRPr lang="en-US" sz="2000" dirty="0">
              <a:latin typeface="Cambria" pitchFamily="18" charset="0"/>
            </a:endParaRP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RS" sz="2000" dirty="0">
                <a:latin typeface="Cambria" pitchFamily="18" charset="0"/>
              </a:rPr>
              <a:t>Signs  A</a:t>
            </a:r>
            <a:r>
              <a:rPr lang="sr-Latn-ME" sz="2000" dirty="0">
                <a:latin typeface="Cambria" pitchFamily="18" charset="0"/>
              </a:rPr>
              <a:t>ffiliated entitiy(ies) statement;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ME" sz="2000" dirty="0">
                <a:latin typeface="Cambria" pitchFamily="18" charset="0"/>
              </a:rPr>
              <a:t>PART B, SECTION 5 of the Grant Application Form.</a:t>
            </a:r>
          </a:p>
          <a:p>
            <a:pPr marL="0" indent="0">
              <a:buNone/>
            </a:pPr>
            <a:r>
              <a:rPr lang="sr-Latn-ME" sz="2000" b="1" dirty="0">
                <a:latin typeface="Cambria" pitchFamily="18" charset="0"/>
              </a:rPr>
              <a:t>Associates and Contractors</a:t>
            </a:r>
          </a:p>
          <a:p>
            <a:pPr>
              <a:buSzPct val="100000"/>
              <a:buFont typeface="Wingdings" panose="05000000000000000000" pitchFamily="2" charset="2"/>
              <a:buChar char="ü"/>
            </a:pPr>
            <a:r>
              <a:rPr lang="sr-Latn-ME" sz="2000" dirty="0">
                <a:latin typeface="Cambria" pitchFamily="18" charset="0"/>
              </a:rPr>
              <a:t>PART B, SECTION 6 of the Grant Application Form.</a:t>
            </a:r>
          </a:p>
          <a:p>
            <a:endParaRPr lang="sr-Latn-ME" sz="20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2132" y="0"/>
            <a:ext cx="7704667" cy="83819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Cambria" pitchFamily="18" charset="0"/>
              </a:rPr>
              <a:t>OBJECTIVES AND PRIOR</a:t>
            </a:r>
            <a:r>
              <a:rPr lang="sr-Latn-RS" sz="2400" b="1" dirty="0">
                <a:latin typeface="Cambria" pitchFamily="18" charset="0"/>
              </a:rPr>
              <a:t>ITIES OF THE CfP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0165" y="609600"/>
            <a:ext cx="7848599" cy="2133601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sr-Latn-RS" sz="1600" b="1" dirty="0">
                <a:solidFill>
                  <a:prstClr val="black"/>
                </a:solidFill>
                <a:latin typeface="Cambria" pitchFamily="18" charset="0"/>
              </a:rPr>
              <a:t>Overall</a:t>
            </a:r>
            <a:r>
              <a:rPr lang="en-US" sz="1600" b="1" dirty="0">
                <a:solidFill>
                  <a:prstClr val="black"/>
                </a:solidFill>
                <a:latin typeface="Cambria" pitchFamily="18" charset="0"/>
              </a:rPr>
              <a:t> objective: </a:t>
            </a:r>
            <a:endParaRPr lang="sr-Latn-RS" sz="1600" b="1" dirty="0">
              <a:solidFill>
                <a:prstClr val="black"/>
              </a:solidFill>
              <a:latin typeface="Cambria" pitchFamily="18" charset="0"/>
            </a:endParaRP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en-US" sz="1600" dirty="0">
                <a:solidFill>
                  <a:prstClr val="black"/>
                </a:solidFill>
                <a:latin typeface="Cambria" pitchFamily="18" charset="0"/>
              </a:rPr>
              <a:t>To promote good neighbourly relations, foster Union integration and contribute to social, economic and territorial development by improving the quality of life of the population in the </a:t>
            </a:r>
            <a:r>
              <a:rPr lang="en-US" sz="1600" dirty="0" err="1">
                <a:solidFill>
                  <a:prstClr val="black"/>
                </a:solidFill>
                <a:latin typeface="Cambria" pitchFamily="18" charset="0"/>
              </a:rPr>
              <a:t>programme</a:t>
            </a:r>
            <a:r>
              <a:rPr lang="en-US" sz="1600" dirty="0">
                <a:solidFill>
                  <a:prstClr val="black"/>
                </a:solidFill>
                <a:latin typeface="Cambria" pitchFamily="18" charset="0"/>
              </a:rPr>
              <a:t> cross-border area by tourism development based on cultural/natural heritage and by protecting the environment.</a:t>
            </a:r>
            <a:endParaRPr lang="en-US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CCAEDCD-8AE4-F87F-A0CC-29BB59F25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365401"/>
              </p:ext>
            </p:extLst>
          </p:nvPr>
        </p:nvGraphicFramePr>
        <p:xfrm>
          <a:off x="719666" y="2438400"/>
          <a:ext cx="770466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334">
                  <a:extLst>
                    <a:ext uri="{9D8B030D-6E8A-4147-A177-3AD203B41FA5}">
                      <a16:colId xmlns:a16="http://schemas.microsoft.com/office/drawing/2014/main" val="3421292319"/>
                    </a:ext>
                  </a:extLst>
                </a:gridCol>
                <a:gridCol w="3852334">
                  <a:extLst>
                    <a:ext uri="{9D8B030D-6E8A-4147-A177-3AD203B41FA5}">
                      <a16:colId xmlns:a16="http://schemas.microsoft.com/office/drawing/2014/main" val="24072648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 algn="ctr"/>
                      <a:r>
                        <a:rPr lang="sr-Latn-R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T</a:t>
                      </a:r>
                      <a:r>
                        <a:rPr lang="en-U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HEMATIC PRIORITIES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SPECIFIC</a:t>
                      </a:r>
                      <a:r>
                        <a:rPr lang="en-U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 OBJECTIVE(S)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:</a:t>
                      </a:r>
                      <a:endParaRPr lang="sr-Latn-ME" sz="1800" dirty="0">
                        <a:solidFill>
                          <a:prstClr val="black"/>
                        </a:solidFill>
                        <a:latin typeface="Cambria" pitchFamily="18" charset="0"/>
                      </a:endParaRPr>
                    </a:p>
                    <a:p>
                      <a:pPr algn="ctr"/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0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Thematic priority 2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: Protecting the environment and promoting climate change adaptation and mitigation, risk prevention and management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sr-Latn-R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.1</a:t>
                      </a:r>
                      <a:r>
                        <a:rPr lang="sr-Latn-R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cross-border territory is more environmentally sustainable and resilient 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476851"/>
                  </a:ext>
                </a:extLst>
              </a:tr>
              <a:tr h="350520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Thematic priority 5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latin typeface="Cambria" pitchFamily="18" charset="0"/>
                        </a:rPr>
                        <a:t>:Tourism and cultural heritage 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800" b="1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800" b="1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.1</a:t>
                      </a:r>
                      <a:r>
                        <a:rPr lang="en-GB" sz="1800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Cross-border tourism and cultural/natural heritage contributes more to cross-border economic development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18566"/>
                  </a:ext>
                </a:extLst>
              </a:tr>
              <a:tr h="3505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800" b="1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800" b="1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.2</a:t>
                      </a:r>
                      <a:r>
                        <a:rPr lang="en-GB" sz="1800" kern="1200" dirty="0">
                          <a:solidFill>
                            <a:prstClr val="black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To upgrade the competitiveness of service providers/SMEs in the tourism sector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844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23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2132" y="0"/>
            <a:ext cx="7704667" cy="838199"/>
          </a:xfrm>
        </p:spPr>
        <p:txBody>
          <a:bodyPr>
            <a:normAutofit/>
          </a:bodyPr>
          <a:lstStyle/>
          <a:p>
            <a:r>
              <a:rPr lang="sr-Latn-RS" sz="2400" b="1" dirty="0">
                <a:latin typeface="Cambria" pitchFamily="18" charset="0"/>
              </a:rPr>
              <a:t>SECTORS AND THEMES OF THE CfP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838199"/>
            <a:ext cx="7848599" cy="762000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sr-Latn-RS" sz="1800" dirty="0">
                <a:latin typeface="Cambria" panose="02040503050406030204" pitchFamily="18" charset="0"/>
                <a:ea typeface="Cambria" panose="02040503050406030204" pitchFamily="18" charset="0"/>
              </a:rPr>
              <a:t>Actions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will fall under </a:t>
            </a:r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ONLY ONE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of the following thematic priorities/specific objectives and will have to prove their contribution to attain </a:t>
            </a:r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ONE OR MORE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of their intended </a:t>
            </a:r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RESULTS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8A81BD-9910-675A-9D1B-92A7470FE7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099007"/>
              </p:ext>
            </p:extLst>
          </p:nvPr>
        </p:nvGraphicFramePr>
        <p:xfrm>
          <a:off x="838200" y="1676399"/>
          <a:ext cx="8077200" cy="3931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3925826527"/>
                    </a:ext>
                  </a:extLst>
                </a:gridCol>
                <a:gridCol w="5638800">
                  <a:extLst>
                    <a:ext uri="{9D8B030D-6E8A-4147-A177-3AD203B41FA5}">
                      <a16:colId xmlns:a16="http://schemas.microsoft.com/office/drawing/2014/main" val="1834329926"/>
                    </a:ext>
                  </a:extLst>
                </a:gridCol>
              </a:tblGrid>
              <a:tr h="2237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sr-Latn-RS" sz="180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SPECIFIC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OBJECTIVE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RS" sz="180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RESULTS</a:t>
                      </a:r>
                      <a:endParaRPr lang="sr-Latn-ME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650788"/>
                  </a:ext>
                </a:extLst>
              </a:tr>
              <a:tr h="571377">
                <a:tc rowSpan="2"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sr-Latn-RS" sz="1600" b="1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.1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cross-border territory</a:t>
                      </a:r>
                      <a:r>
                        <a:rPr lang="sr-Latn-ME" sz="16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is more environmentally sustainable and resilient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sr-Latn-RS" sz="16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Result </a:t>
                      </a:r>
                      <a:r>
                        <a:rPr lang="sr-Latn-ME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2.1.1 I</a:t>
                      </a:r>
                      <a:r>
                        <a:rPr lang="en-US" sz="1600" b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mproved</a:t>
                      </a: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capacities to adapt to climate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change and respond to natural disasters and management.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111090"/>
                  </a:ext>
                </a:extLst>
              </a:tr>
              <a:tr h="3809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1600" b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esult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 2.1.2 Enhanced protection of the environment through pollution control and strengthened public services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682472"/>
                  </a:ext>
                </a:extLst>
              </a:tr>
              <a:tr h="1142755">
                <a:tc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sr-Latn-RS" sz="1600" b="1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1.1: </a:t>
                      </a:r>
                      <a:r>
                        <a:rPr lang="sr-Latn-RS" sz="16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Cross – border tourism and cultural/natural heritage contributes more to cross-border economic development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</a:t>
                      </a:r>
                      <a:r>
                        <a:rPr lang="en-US" sz="1600" b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esult</a:t>
                      </a: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1.1.1 Improved and diversified offer of tourism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products based on joint initiatives for the utilization of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cultural and natural heritage;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198025"/>
                  </a:ext>
                </a:extLst>
              </a:tr>
              <a:tr h="805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 </a:t>
                      </a:r>
                      <a:r>
                        <a:rPr lang="sr-Latn-ME" sz="1600" b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 upgraed the competitivness of service providers/SMEs in the tourism sector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Result 1.2.1 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Capacities of tourist entrepreneurs to provide </a:t>
                      </a:r>
                    </a:p>
                    <a:p>
                      <a:pPr marL="0" marR="0" algn="l" defTabSz="4572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competitive and innovative services enhanced.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39563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358A7B0-F1FE-560E-2715-C96D4245DFC4}"/>
              </a:ext>
            </a:extLst>
          </p:cNvPr>
          <p:cNvSpPr txBox="1"/>
          <p:nvPr/>
        </p:nvSpPr>
        <p:spPr>
          <a:xfrm>
            <a:off x="2057400" y="5781525"/>
            <a:ext cx="65532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sz="1400" i="1" dirty="0">
                <a:latin typeface="Cambria" panose="02040503050406030204" pitchFamily="18" charset="0"/>
                <a:ea typeface="Cambria" panose="02040503050406030204" pitchFamily="18" charset="0"/>
              </a:rPr>
              <a:t>Application </a:t>
            </a:r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have to refer to the </a:t>
            </a:r>
            <a:r>
              <a:rPr lang="en-US" sz="1400" i="1" dirty="0" err="1">
                <a:latin typeface="Cambria" panose="02040503050406030204" pitchFamily="18" charset="0"/>
                <a:ea typeface="Cambria" panose="02040503050406030204" pitchFamily="18" charset="0"/>
              </a:rPr>
              <a:t>programme’s</a:t>
            </a:r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 thematic priorities/specific objective under which action is meant to contribute, as well as the </a:t>
            </a:r>
            <a:r>
              <a:rPr lang="en-US" sz="1400" i="1" dirty="0" err="1">
                <a:latin typeface="Cambria" panose="02040503050406030204" pitchFamily="18" charset="0"/>
                <a:ea typeface="Cambria" panose="02040503050406030204" pitchFamily="18" charset="0"/>
              </a:rPr>
              <a:t>programme’s</a:t>
            </a:r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 result(s) affected by the action, and the </a:t>
            </a:r>
            <a:r>
              <a:rPr lang="en-US" sz="1400" i="1" dirty="0" err="1">
                <a:latin typeface="Cambria" panose="02040503050406030204" pitchFamily="18" charset="0"/>
                <a:ea typeface="Cambria" panose="02040503050406030204" pitchFamily="18" charset="0"/>
              </a:rPr>
              <a:t>programme’s</a:t>
            </a:r>
            <a:r>
              <a:rPr lang="en-US" sz="1400" i="1" dirty="0">
                <a:latin typeface="Cambria" panose="02040503050406030204" pitchFamily="18" charset="0"/>
                <a:ea typeface="Cambria" panose="02040503050406030204" pitchFamily="18" charset="0"/>
              </a:rPr>
              <a:t> core and specific indicators that will be instrumental to measure the action’s success.</a:t>
            </a:r>
            <a:endParaRPr lang="en-GB" sz="1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25D1B-523C-9D42-2959-93C0F006F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5781525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10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116923"/>
              </p:ext>
            </p:extLst>
          </p:nvPr>
        </p:nvGraphicFramePr>
        <p:xfrm>
          <a:off x="685800" y="2450062"/>
          <a:ext cx="8077200" cy="2481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37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9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Thematic priority/specific objective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Allocation</a:t>
                      </a:r>
                      <a:endParaRPr lang="sr-Latn-ME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6652">
                <a:tc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TP2</a:t>
                      </a:r>
                      <a:r>
                        <a:rPr lang="sr-Latn-ME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 Protecting the environment and promoting climate change adaptation and mitigation, risk prevention and management </a:t>
                      </a:r>
                      <a:endParaRPr lang="sr-Latn-RS" sz="20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3.740.000,00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1791">
                <a:tc>
                  <a:txBody>
                    <a:bodyPr/>
                    <a:lstStyle/>
                    <a:p>
                      <a:pPr marL="57150" indent="0" algn="just">
                        <a:spcBef>
                          <a:spcPts val="0"/>
                        </a:spcBef>
                        <a:buSzTx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 </a:t>
                      </a:r>
                      <a:r>
                        <a:rPr lang="sr-Latn-ME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Tourism and cultural heritage 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</a:t>
                      </a:r>
                      <a:r>
                        <a:rPr lang="sr-Latn-RS" sz="20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3.740</a:t>
                      </a:r>
                      <a:r>
                        <a:rPr lang="sr-Latn-ME" sz="2000" b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.000,00</a:t>
                      </a:r>
                      <a:endParaRPr lang="en-US" sz="2000" b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887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b="1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EUR 7.480.000,00</a:t>
                      </a:r>
                      <a:endParaRPr lang="en-US" sz="2000" b="1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308719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049338" y="228600"/>
            <a:ext cx="7713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ME" sz="2400" b="1" dirty="0">
                <a:solidFill>
                  <a:prstClr val="black"/>
                </a:solidFill>
                <a:latin typeface="Cambria" pitchFamily="18" charset="0"/>
                <a:ea typeface="Times New Roman" panose="02020603050405020304" pitchFamily="18" charset="0"/>
              </a:rPr>
              <a:t>FINANCIAL ALLOCATION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ME" sz="2400" b="1" dirty="0">
                <a:solidFill>
                  <a:prstClr val="black"/>
                </a:solidFill>
                <a:latin typeface="Cambria" pitchFamily="18" charset="0"/>
                <a:ea typeface="Times New Roman" panose="02020603050405020304" pitchFamily="18" charset="0"/>
              </a:rPr>
              <a:t>PROVIDED BY THE CONTRACTING AUTHORITY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D74054-6CE5-C500-7154-AD77106BE903}"/>
              </a:ext>
            </a:extLst>
          </p:cNvPr>
          <p:cNvSpPr txBox="1"/>
          <p:nvPr/>
        </p:nvSpPr>
        <p:spPr>
          <a:xfrm>
            <a:off x="838200" y="1828800"/>
            <a:ext cx="6477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ME" sz="2000" b="1" dirty="0">
                <a:solidFill>
                  <a:prstClr val="black"/>
                </a:solidFill>
                <a:latin typeface="Cambria" pitchFamily="18" charset="0"/>
                <a:ea typeface="Times New Roman" panose="02020603050405020304" pitchFamily="18" charset="0"/>
              </a:rPr>
              <a:t>Indicative EU-funded allocations by specific objective:</a:t>
            </a:r>
            <a:endParaRPr lang="en-GB" sz="20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C312F-6DF7-68D2-B823-B66FD053D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105400"/>
            <a:ext cx="2057400" cy="141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19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540802"/>
              </p:ext>
            </p:extLst>
          </p:nvPr>
        </p:nvGraphicFramePr>
        <p:xfrm>
          <a:off x="914400" y="957158"/>
          <a:ext cx="8077200" cy="2821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6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2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61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sr-Latn-RS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Thematic priority/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Specific objective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Minimum amount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of EU-funded grant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Maximum amount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of EU-funded grant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3536">
                <a:tc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sr-Latn-ME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 2: Protecting the environment and promoting climate </a:t>
                      </a:r>
                    </a:p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change adaptation and mitigation, risk prevention and </a:t>
                      </a:r>
                    </a:p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management </a:t>
                      </a:r>
                      <a:endParaRPr lang="sr-Latn-RS" sz="18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</a:t>
                      </a:r>
                      <a:r>
                        <a:rPr lang="sr-Latn-R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350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</a:t>
                      </a:r>
                      <a:r>
                        <a:rPr lang="sr-Latn-R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00,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984">
                <a:tc>
                  <a:txBody>
                    <a:bodyPr/>
                    <a:lstStyle/>
                    <a:p>
                      <a:pPr marL="57150" indent="0" algn="just">
                        <a:spcBef>
                          <a:spcPts val="0"/>
                        </a:spcBef>
                        <a:buSzTx/>
                      </a:pPr>
                      <a:r>
                        <a:rPr lang="sr-Latn-RS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 5: Tourism and cultural and natural heritage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3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EUR </a:t>
                      </a:r>
                      <a:r>
                        <a:rPr lang="sr-Latn-R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000</a:t>
                      </a:r>
                      <a:r>
                        <a:rPr lang="sr-Latn-ME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GB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4400" y="557048"/>
            <a:ext cx="792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sz="2000" b="1" dirty="0">
                <a:solidFill>
                  <a:prstClr val="black"/>
                </a:solidFill>
                <a:latin typeface="Cambria" pitchFamily="18" charset="0"/>
              </a:rPr>
              <a:t>Grant</a:t>
            </a: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 minimum and maximum amounts</a:t>
            </a:r>
            <a:r>
              <a:rPr lang="sr-Latn-RS" sz="2000" b="1" dirty="0">
                <a:solidFill>
                  <a:prstClr val="black"/>
                </a:solidFill>
                <a:latin typeface="Cambria" pitchFamily="18" charset="0"/>
              </a:rPr>
              <a:t>:</a:t>
            </a:r>
            <a:endParaRPr lang="sr-Latn-ME" sz="2000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DE3989-45B2-5A4A-EA45-3A9179041BFE}"/>
              </a:ext>
            </a:extLst>
          </p:cNvPr>
          <p:cNvSpPr/>
          <p:nvPr/>
        </p:nvSpPr>
        <p:spPr>
          <a:xfrm>
            <a:off x="1019969" y="126235"/>
            <a:ext cx="7713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ME" sz="2400" b="1" dirty="0">
                <a:solidFill>
                  <a:prstClr val="black"/>
                </a:solidFill>
                <a:latin typeface="Cambria" pitchFamily="18" charset="0"/>
                <a:ea typeface="Times New Roman" panose="02020603050405020304" pitchFamily="18" charset="0"/>
              </a:rPr>
              <a:t>SIZE OF THE GRANTS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CA28EB-F2A6-9000-5C36-BEB42C3931D7}"/>
              </a:ext>
            </a:extLst>
          </p:cNvPr>
          <p:cNvSpPr txBox="1"/>
          <p:nvPr/>
        </p:nvSpPr>
        <p:spPr>
          <a:xfrm>
            <a:off x="838200" y="3707681"/>
            <a:ext cx="80772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sz="2000" b="1" dirty="0">
                <a:solidFill>
                  <a:prstClr val="black"/>
                </a:solidFill>
                <a:latin typeface="Cambria" pitchFamily="18" charset="0"/>
              </a:rPr>
              <a:t>Grant</a:t>
            </a: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 minimum and maximum percentages </a:t>
            </a:r>
            <a:r>
              <a:rPr lang="en-GB" sz="2000" dirty="0">
                <a:solidFill>
                  <a:prstClr val="black"/>
                </a:solidFill>
                <a:latin typeface="Cambria" pitchFamily="18" charset="0"/>
              </a:rPr>
              <a:t>of total eligible costs of the action:</a:t>
            </a:r>
            <a:endParaRPr lang="sr-Latn-ME" sz="2000" dirty="0">
              <a:solidFill>
                <a:prstClr val="black"/>
              </a:solidFill>
              <a:latin typeface="Cambria" pitchFamily="18" charset="0"/>
            </a:endParaRPr>
          </a:p>
          <a:p>
            <a:pPr marL="714375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Minimum </a:t>
            </a:r>
            <a:r>
              <a:rPr lang="en-GB" sz="2000" dirty="0">
                <a:solidFill>
                  <a:prstClr val="black"/>
                </a:solidFill>
                <a:latin typeface="Cambria" pitchFamily="18" charset="0"/>
              </a:rPr>
              <a:t>percentage: </a:t>
            </a: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50% </a:t>
            </a:r>
            <a:r>
              <a:rPr lang="en-GB" sz="2000" dirty="0">
                <a:solidFill>
                  <a:prstClr val="black"/>
                </a:solidFill>
                <a:latin typeface="Cambria" pitchFamily="18" charset="0"/>
              </a:rPr>
              <a:t>of the total eligible costs of the action</a:t>
            </a:r>
            <a:r>
              <a:rPr lang="sr-Latn-ME" sz="2000" dirty="0">
                <a:solidFill>
                  <a:prstClr val="black"/>
                </a:solidFill>
                <a:latin typeface="Cambria" pitchFamily="18" charset="0"/>
              </a:rPr>
              <a:t>;</a:t>
            </a:r>
          </a:p>
          <a:p>
            <a:pPr marL="714375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Maximum </a:t>
            </a:r>
            <a:r>
              <a:rPr lang="en-GB" sz="2000" dirty="0">
                <a:solidFill>
                  <a:prstClr val="black"/>
                </a:solidFill>
                <a:latin typeface="Cambria" pitchFamily="18" charset="0"/>
              </a:rPr>
              <a:t>percentage: </a:t>
            </a:r>
            <a:r>
              <a:rPr lang="en-GB" sz="2000" b="1" dirty="0">
                <a:solidFill>
                  <a:prstClr val="black"/>
                </a:solidFill>
                <a:latin typeface="Cambria" pitchFamily="18" charset="0"/>
              </a:rPr>
              <a:t>85% </a:t>
            </a:r>
            <a:r>
              <a:rPr lang="en-GB" sz="2000" dirty="0">
                <a:solidFill>
                  <a:prstClr val="black"/>
                </a:solidFill>
                <a:latin typeface="Cambria" pitchFamily="18" charset="0"/>
              </a:rPr>
              <a:t>of the total eligible costs of the action</a:t>
            </a:r>
            <a:r>
              <a:rPr lang="sr-Latn-ME" sz="2000" dirty="0">
                <a:solidFill>
                  <a:prstClr val="black"/>
                </a:solidFill>
                <a:latin typeface="Cambria" pitchFamily="18" charset="0"/>
              </a:rPr>
              <a:t>.</a:t>
            </a:r>
            <a:endParaRPr lang="en-GB" sz="2000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C768CB-514D-8FE2-D26E-FC58BC8CBCC8}"/>
              </a:ext>
            </a:extLst>
          </p:cNvPr>
          <p:cNvSpPr txBox="1"/>
          <p:nvPr/>
        </p:nvSpPr>
        <p:spPr>
          <a:xfrm>
            <a:off x="2286000" y="5680502"/>
            <a:ext cx="6705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Please note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that in the event the requested EU contribution is not between the minimum and maximum allowed, the applications will not be evaluated.</a:t>
            </a:r>
            <a:endParaRPr lang="en-GB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62309F-4127-1F67-CB5B-C138736BB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033" y="5748160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8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76338" y="3459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965559"/>
              </p:ext>
            </p:extLst>
          </p:nvPr>
        </p:nvGraphicFramePr>
        <p:xfrm>
          <a:off x="846930" y="2514600"/>
          <a:ext cx="7713661" cy="3990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3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29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sr-Latn-RS" sz="20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Thematic priority/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Specific objective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Minimum number of months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Maximum number of months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488">
                <a:tc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 The cross-border territory is more environmentally sustainable and resilient 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30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488">
                <a:tc>
                  <a:txBody>
                    <a:bodyPr/>
                    <a:lstStyle/>
                    <a:p>
                      <a:pPr marL="57150" indent="0" algn="l">
                        <a:spcBef>
                          <a:spcPts val="0"/>
                        </a:spcBef>
                        <a:buSzTx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 Cross – border toursim and cultural/natural heritage contributes more to cross-border economic development 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30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7860630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pPr marL="57150" indent="0" algn="just">
                        <a:spcBef>
                          <a:spcPts val="0"/>
                        </a:spcBef>
                        <a:buSzTx/>
                      </a:pPr>
                      <a:r>
                        <a:rPr lang="sr-Latn-RS" sz="20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 To upgrade the competitivness of service providers/SMEs in the toursim sector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2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30</a:t>
                      </a:r>
                      <a:endParaRPr lang="en-US" sz="20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837405" y="1524000"/>
            <a:ext cx="8068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ambria" panose="02040503050406030204" pitchFamily="18" charset="0"/>
                <a:ea typeface="Cambria" panose="02040503050406030204" pitchFamily="18" charset="0"/>
              </a:rPr>
              <a:t>The initial planned duration of an action or operation </a:t>
            </a:r>
            <a:r>
              <a:rPr lang="sr-Latn-ME" sz="2000" dirty="0">
                <a:latin typeface="Cambria" panose="02040503050406030204" pitchFamily="18" charset="0"/>
                <a:ea typeface="Cambria" panose="02040503050406030204" pitchFamily="18" charset="0"/>
              </a:rPr>
              <a:t>shall</a:t>
            </a:r>
            <a:r>
              <a:rPr lang="en-GB" sz="2000" dirty="0">
                <a:latin typeface="Cambria" panose="02040503050406030204" pitchFamily="18" charset="0"/>
                <a:ea typeface="Cambria" panose="02040503050406030204" pitchFamily="18" charset="0"/>
              </a:rPr>
              <a:t> meet the following requirements</a:t>
            </a:r>
            <a:r>
              <a:rPr lang="sr-Latn-ME" sz="20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GB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F5E5B6-B6EF-5D65-9B31-0E36E4148B34}"/>
              </a:ext>
            </a:extLst>
          </p:cNvPr>
          <p:cNvSpPr/>
          <p:nvPr/>
        </p:nvSpPr>
        <p:spPr>
          <a:xfrm>
            <a:off x="1049338" y="228600"/>
            <a:ext cx="7713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ME" sz="2400" b="1" dirty="0">
                <a:solidFill>
                  <a:prstClr val="black"/>
                </a:solidFill>
                <a:latin typeface="Cambria" pitchFamily="18" charset="0"/>
                <a:ea typeface="Times New Roman" panose="02020603050405020304" pitchFamily="18" charset="0"/>
              </a:rPr>
              <a:t>DURATION OF THE ACTION</a:t>
            </a:r>
          </a:p>
        </p:txBody>
      </p:sp>
    </p:spTree>
    <p:extLst>
      <p:ext uri="{BB962C8B-B14F-4D97-AF65-F5344CB8AC3E}">
        <p14:creationId xmlns:p14="http://schemas.microsoft.com/office/powerpoint/2010/main" val="3793306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704667" cy="67773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Cambria" pitchFamily="18" charset="0"/>
              </a:rPr>
              <a:t>LOCATION/PROGRAMME AREA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066800"/>
            <a:ext cx="7704666" cy="4038600"/>
          </a:xfrm>
        </p:spPr>
        <p:txBody>
          <a:bodyPr>
            <a:normAutofit/>
          </a:bodyPr>
          <a:lstStyle/>
          <a:p>
            <a:pPr marL="1085850" lvl="1" indent="0" algn="just">
              <a:buNone/>
            </a:pPr>
            <a:r>
              <a:rPr lang="sr-Latn-RS" sz="20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Actions must have as final beneficiaries the population of the programme area</a:t>
            </a:r>
            <a:r>
              <a:rPr lang="sr-Latn-RS" sz="2000" i="1" dirty="0"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</a:p>
          <a:p>
            <a:pPr marL="0" lvl="1" indent="0" algn="just">
              <a:buNone/>
            </a:pPr>
            <a:endParaRPr lang="sr-Latn-R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sr-Latn-RS" sz="2000" b="1" dirty="0">
                <a:latin typeface="Cambria" panose="02040503050406030204" pitchFamily="18" charset="0"/>
                <a:ea typeface="Cambria" panose="02040503050406030204" pitchFamily="18" charset="0"/>
              </a:rPr>
              <a:t>For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Montenegro:</a:t>
            </a:r>
            <a:r>
              <a:rPr lang="sr-Latn-R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t-BR" dirty="0">
                <a:latin typeface="Cambria" panose="02040503050406030204" pitchFamily="18" charset="0"/>
                <a:ea typeface="Cambria" panose="02040503050406030204" pitchFamily="18" charset="0"/>
              </a:rPr>
              <a:t>Andrijevica, Bar, Berane, </a:t>
            </a:r>
            <a:r>
              <a:rPr lang="sr-Latn-ME" dirty="0">
                <a:latin typeface="Cambria" panose="02040503050406030204" pitchFamily="18" charset="0"/>
                <a:ea typeface="Cambria" panose="02040503050406030204" pitchFamily="18" charset="0"/>
              </a:rPr>
              <a:t>Budva, Cetinje, Danilovgrad, Gusinje, Kolašin, Petnjica, Plav, Podgorica, Rožaje, Tuzi, Ulcinj, Zeta </a:t>
            </a:r>
            <a:endParaRPr lang="sr-Latn-R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lvl="1" indent="0" algn="just">
              <a:buNone/>
            </a:pPr>
            <a:r>
              <a:rPr lang="sr-Latn-ME" sz="2000" b="1" dirty="0">
                <a:latin typeface="Cambria" pitchFamily="18" charset="0"/>
              </a:rPr>
              <a:t>For </a:t>
            </a:r>
            <a:r>
              <a:rPr lang="sr-Latn-ME" b="1" dirty="0">
                <a:latin typeface="Cambria" pitchFamily="18" charset="0"/>
              </a:rPr>
              <a:t>Albania</a:t>
            </a:r>
            <a:r>
              <a:rPr lang="sr-Latn-ME" sz="2000" b="1" dirty="0">
                <a:latin typeface="Cambria" pitchFamily="18" charset="0"/>
              </a:rPr>
              <a:t>: </a:t>
            </a:r>
            <a:r>
              <a:rPr lang="sr-Latn-ME" sz="2000" dirty="0">
                <a:latin typeface="Cambria" panose="02040503050406030204" pitchFamily="18" charset="0"/>
                <a:ea typeface="Cambria" panose="02040503050406030204" pitchFamily="18" charset="0"/>
              </a:rPr>
              <a:t>Shkoder/Skadar, Malesia e Madhe, Vau I Dejes, Puke, Fus</a:t>
            </a:r>
            <a:r>
              <a:rPr lang="sr-Latn-ME" dirty="0">
                <a:latin typeface="Cambria" panose="02040503050406030204" pitchFamily="18" charset="0"/>
                <a:ea typeface="Cambria" panose="02040503050406030204" pitchFamily="18" charset="0"/>
              </a:rPr>
              <a:t>he Arrez, Lezhe, Kurbin, Mirdite, Tropoje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447E8B-E63B-8582-D52D-28E3D40A2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219200"/>
            <a:ext cx="7779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81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3857</TotalTime>
  <Words>3084</Words>
  <Application>Microsoft Office PowerPoint</Application>
  <PresentationFormat>On-screen Show (4:3)</PresentationFormat>
  <Paragraphs>251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Aptos</vt:lpstr>
      <vt:lpstr>Arial</vt:lpstr>
      <vt:lpstr>Calibri</vt:lpstr>
      <vt:lpstr>Cambria</vt:lpstr>
      <vt:lpstr>Corbel</vt:lpstr>
      <vt:lpstr>Lucida Sans Unicode</vt:lpstr>
      <vt:lpstr>Symbol</vt:lpstr>
      <vt:lpstr>Times New Roman</vt:lpstr>
      <vt:lpstr>Wingdings</vt:lpstr>
      <vt:lpstr>Wingdings 3</vt:lpstr>
      <vt:lpstr>1_Parallax</vt:lpstr>
      <vt:lpstr>PowerPoint Presentation</vt:lpstr>
      <vt:lpstr> 1st Call for Proposals under CBC Programme Montenegro-Albania </vt:lpstr>
      <vt:lpstr>THE ACTORS</vt:lpstr>
      <vt:lpstr>OBJECTIVES AND PRIORITIES OF THE CfP</vt:lpstr>
      <vt:lpstr>SECTORS AND THEMES OF THE CfP</vt:lpstr>
      <vt:lpstr>PowerPoint Presentation</vt:lpstr>
      <vt:lpstr>PowerPoint Presentation</vt:lpstr>
      <vt:lpstr>PowerPoint Presentation</vt:lpstr>
      <vt:lpstr>LOCATION/PROGRAMME AREA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EVALUATION  </vt:lpstr>
      <vt:lpstr>PowerPoint Presentation</vt:lpstr>
      <vt:lpstr>PowerPoint Presentation</vt:lpstr>
      <vt:lpstr>PowerPoint Presentation</vt:lpstr>
      <vt:lpstr>WHERE AND WHEN TO SEND  CONCEPT NOTES/FULL APPLICATION</vt:lpstr>
      <vt:lpstr>HOW TO SEND CONCEPTS NOTES/FULL APPLICATION</vt:lpstr>
      <vt:lpstr>FURTHER INFORMATION  ABOUT CONCEPT NOTE/FULL APPLICATIONS</vt:lpstr>
      <vt:lpstr>INDICATIVE TIMETABLE</vt:lpstr>
      <vt:lpstr>PowerPoint Presentation</vt:lpstr>
      <vt:lpstr>CBC Montenegro-Albania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aleksandar.markovic</dc:creator>
  <cp:lastModifiedBy>Amra Becovic</cp:lastModifiedBy>
  <cp:revision>388</cp:revision>
  <cp:lastPrinted>2023-03-24T09:57:06Z</cp:lastPrinted>
  <dcterms:created xsi:type="dcterms:W3CDTF">2019-02-14T13:59:54Z</dcterms:created>
  <dcterms:modified xsi:type="dcterms:W3CDTF">2025-09-30T10:08:05Z</dcterms:modified>
</cp:coreProperties>
</file>